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30" r:id="rId6"/>
    <p:sldId id="260" r:id="rId7"/>
    <p:sldId id="262" r:id="rId8"/>
    <p:sldId id="263" r:id="rId9"/>
    <p:sldId id="261" r:id="rId10"/>
    <p:sldId id="264" r:id="rId11"/>
    <p:sldId id="328" r:id="rId12"/>
    <p:sldId id="267" r:id="rId13"/>
    <p:sldId id="265" r:id="rId14"/>
    <p:sldId id="329" r:id="rId15"/>
    <p:sldId id="266" r:id="rId16"/>
    <p:sldId id="268" r:id="rId17"/>
    <p:sldId id="269" r:id="rId18"/>
    <p:sldId id="270" r:id="rId19"/>
    <p:sldId id="271" r:id="rId20"/>
    <p:sldId id="331" r:id="rId21"/>
    <p:sldId id="272" r:id="rId22"/>
    <p:sldId id="274" r:id="rId23"/>
    <p:sldId id="273" r:id="rId24"/>
    <p:sldId id="275" r:id="rId25"/>
    <p:sldId id="276" r:id="rId26"/>
    <p:sldId id="277" r:id="rId27"/>
    <p:sldId id="278" r:id="rId28"/>
    <p:sldId id="279" r:id="rId29"/>
    <p:sldId id="332" r:id="rId30"/>
    <p:sldId id="281" r:id="rId31"/>
    <p:sldId id="282" r:id="rId32"/>
    <p:sldId id="333" r:id="rId33"/>
    <p:sldId id="284" r:id="rId34"/>
    <p:sldId id="285" r:id="rId35"/>
    <p:sldId id="286" r:id="rId36"/>
    <p:sldId id="287" r:id="rId37"/>
    <p:sldId id="288" r:id="rId38"/>
    <p:sldId id="334" r:id="rId39"/>
    <p:sldId id="289" r:id="rId40"/>
    <p:sldId id="290" r:id="rId41"/>
    <p:sldId id="291" r:id="rId42"/>
    <p:sldId id="293" r:id="rId43"/>
    <p:sldId id="294" r:id="rId44"/>
    <p:sldId id="295" r:id="rId45"/>
    <p:sldId id="335" r:id="rId46"/>
    <p:sldId id="296" r:id="rId47"/>
    <p:sldId id="297" r:id="rId48"/>
    <p:sldId id="336" r:id="rId49"/>
    <p:sldId id="298" r:id="rId50"/>
    <p:sldId id="299" r:id="rId51"/>
    <p:sldId id="301" r:id="rId52"/>
    <p:sldId id="302" r:id="rId53"/>
    <p:sldId id="337" r:id="rId54"/>
    <p:sldId id="303" r:id="rId55"/>
    <p:sldId id="304" r:id="rId56"/>
    <p:sldId id="305" r:id="rId57"/>
    <p:sldId id="338" r:id="rId58"/>
    <p:sldId id="306" r:id="rId59"/>
    <p:sldId id="307" r:id="rId60"/>
    <p:sldId id="308" r:id="rId61"/>
    <p:sldId id="339" r:id="rId62"/>
    <p:sldId id="309" r:id="rId63"/>
    <p:sldId id="310" r:id="rId64"/>
    <p:sldId id="340" r:id="rId65"/>
    <p:sldId id="341" r:id="rId66"/>
    <p:sldId id="311" r:id="rId67"/>
    <p:sldId id="312" r:id="rId68"/>
    <p:sldId id="313" r:id="rId69"/>
    <p:sldId id="314" r:id="rId70"/>
    <p:sldId id="342" r:id="rId71"/>
    <p:sldId id="315" r:id="rId72"/>
    <p:sldId id="316" r:id="rId73"/>
    <p:sldId id="317" r:id="rId74"/>
    <p:sldId id="318" r:id="rId75"/>
    <p:sldId id="343" r:id="rId76"/>
    <p:sldId id="319" r:id="rId77"/>
    <p:sldId id="320" r:id="rId78"/>
    <p:sldId id="344" r:id="rId79"/>
    <p:sldId id="321" r:id="rId80"/>
    <p:sldId id="322" r:id="rId81"/>
    <p:sldId id="345" r:id="rId82"/>
    <p:sldId id="323" r:id="rId83"/>
    <p:sldId id="346" r:id="rId84"/>
    <p:sldId id="324" r:id="rId85"/>
    <p:sldId id="325" r:id="rId86"/>
    <p:sldId id="347" r:id="rId87"/>
    <p:sldId id="326" r:id="rId88"/>
    <p:sldId id="327" r:id="rId8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nchmark" id="{2B14D517-2F5F-4EE5-AB4D-85D0A9ABA9E7}">
          <p14:sldIdLst>
            <p14:sldId id="256"/>
          </p14:sldIdLst>
        </p14:section>
        <p14:section name="Référencement" id="{B28FDCDF-A788-4DB1-825E-63097B725883}">
          <p14:sldIdLst>
            <p14:sldId id="257"/>
            <p14:sldId id="258"/>
            <p14:sldId id="259"/>
          </p14:sldIdLst>
        </p14:section>
        <p14:section name="Le Chateau Drancourt" id="{9944B4A5-43C8-4ED6-B503-75CFF18BB6B0}">
          <p14:sldIdLst>
            <p14:sldId id="330"/>
            <p14:sldId id="260"/>
            <p14:sldId id="262"/>
            <p14:sldId id="263"/>
            <p14:sldId id="261"/>
          </p14:sldIdLst>
        </p14:section>
        <p14:section name="Le Walric" id="{42590A82-D939-41CF-9103-164FDE9B26A9}">
          <p14:sldIdLst>
            <p14:sldId id="264"/>
            <p14:sldId id="328"/>
            <p14:sldId id="267"/>
            <p14:sldId id="265"/>
          </p14:sldIdLst>
        </p14:section>
        <p14:section name="Le Picardy" id="{4D1A760D-D17C-4025-B280-79DE4B21B011}">
          <p14:sldIdLst>
            <p14:sldId id="329"/>
            <p14:sldId id="266"/>
            <p14:sldId id="268"/>
            <p14:sldId id="269"/>
            <p14:sldId id="270"/>
            <p14:sldId id="271"/>
          </p14:sldIdLst>
        </p14:section>
        <p14:section name="Camping de la Baie" id="{A6D9080C-54F6-49BC-A148-227DA1936448}">
          <p14:sldIdLst>
            <p14:sldId id="331"/>
            <p14:sldId id="272"/>
            <p14:sldId id="274"/>
            <p14:sldId id="273"/>
            <p14:sldId id="275"/>
            <p14:sldId id="276"/>
            <p14:sldId id="277"/>
            <p14:sldId id="278"/>
            <p14:sldId id="279"/>
          </p14:sldIdLst>
        </p14:section>
        <p14:section name="Camping du Marais" id="{ECEF166A-E372-4EA3-9D07-475489701C8F}">
          <p14:sldIdLst>
            <p14:sldId id="332"/>
            <p14:sldId id="281"/>
            <p14:sldId id="282"/>
          </p14:sldIdLst>
        </p14:section>
        <p14:section name="Camping les Etangs" id="{4DE422DB-FC57-4D11-A7E2-A7B7F297D2F4}">
          <p14:sldIdLst>
            <p14:sldId id="333"/>
            <p14:sldId id="284"/>
            <p14:sldId id="285"/>
            <p14:sldId id="286"/>
            <p14:sldId id="287"/>
            <p14:sldId id="288"/>
          </p14:sldIdLst>
        </p14:section>
        <p14:section name="Camping La Baie de Somme" id="{3BA56439-4CAA-4EEC-BA64-B9F232F48CBC}">
          <p14:sldIdLst>
            <p14:sldId id="334"/>
            <p14:sldId id="289"/>
            <p14:sldId id="290"/>
            <p14:sldId id="291"/>
            <p14:sldId id="293"/>
            <p14:sldId id="294"/>
            <p14:sldId id="295"/>
          </p14:sldIdLst>
        </p14:section>
        <p14:section name="Le Rio" id="{FD325ABD-B494-436E-9869-7FB72EC513E9}">
          <p14:sldIdLst>
            <p14:sldId id="335"/>
            <p14:sldId id="296"/>
            <p14:sldId id="297"/>
          </p14:sldIdLst>
        </p14:section>
        <p14:section name="Camping La Safriere" id="{B7A21A16-F5E4-41CB-9B6F-89F6884A87F5}">
          <p14:sldIdLst>
            <p14:sldId id="336"/>
            <p14:sldId id="298"/>
            <p14:sldId id="299"/>
            <p14:sldId id="301"/>
            <p14:sldId id="302"/>
          </p14:sldIdLst>
        </p14:section>
        <p14:section name="Les Galets de la Mollière" id="{CD25A575-536F-4B1A-89E9-6974C1B13093}">
          <p14:sldIdLst>
            <p14:sldId id="337"/>
            <p14:sldId id="303"/>
            <p14:sldId id="304"/>
            <p14:sldId id="305"/>
          </p14:sldIdLst>
        </p14:section>
        <p14:section name="Le Pré Fleuri" id="{92381874-41B9-4E02-8A22-B1C0287AEAE5}">
          <p14:sldIdLst>
            <p14:sldId id="338"/>
            <p14:sldId id="306"/>
            <p14:sldId id="307"/>
            <p14:sldId id="308"/>
          </p14:sldIdLst>
        </p14:section>
        <p14:section name="Le Tarteron" id="{74A47834-F3DA-4774-8247-A4D9F3D33AF4}">
          <p14:sldIdLst>
            <p14:sldId id="339"/>
            <p14:sldId id="309"/>
            <p14:sldId id="310"/>
          </p14:sldIdLst>
        </p14:section>
        <p14:section name="Camping le Ridin/Les Aubépines" id="{76D4F11E-22FA-422B-B537-0588DF8907A8}">
          <p14:sldIdLst>
            <p14:sldId id="340"/>
            <p14:sldId id="341"/>
            <p14:sldId id="311"/>
            <p14:sldId id="312"/>
            <p14:sldId id="313"/>
            <p14:sldId id="314"/>
          </p14:sldIdLst>
        </p14:section>
        <p14:section name="Camping des Oiseaux" id="{EE925903-4B8C-416D-93DC-8A9382CC1C6D}">
          <p14:sldIdLst>
            <p14:sldId id="342"/>
            <p14:sldId id="315"/>
            <p14:sldId id="316"/>
            <p14:sldId id="317"/>
            <p14:sldId id="318"/>
          </p14:sldIdLst>
        </p14:section>
        <p14:section name="Le Bois de Pins" id="{8C423120-1783-46F3-9D29-769D53EC3253}">
          <p14:sldIdLst>
            <p14:sldId id="343"/>
            <p14:sldId id="319"/>
            <p14:sldId id="320"/>
          </p14:sldIdLst>
        </p14:section>
        <p14:section name="Les Prairies de la Mer" id="{C3AD8272-3B66-4EA7-A42E-F7D22C40602E}">
          <p14:sldIdLst>
            <p14:sldId id="344"/>
            <p14:sldId id="321"/>
            <p14:sldId id="322"/>
          </p14:sldIdLst>
        </p14:section>
        <p14:section name="Camping les 3 Sablières" id="{5D430136-41E4-4998-AACA-D246F9099D51}">
          <p14:sldIdLst>
            <p14:sldId id="345"/>
            <p14:sldId id="323"/>
          </p14:sldIdLst>
        </p14:section>
        <p14:section name="Camping du Champ Neuf" id="{8B676920-0260-4EB8-90B8-5856DA3835B7}">
          <p14:sldIdLst>
            <p14:sldId id="346"/>
            <p14:sldId id="324"/>
            <p14:sldId id="325"/>
          </p14:sldIdLst>
        </p14:section>
        <p14:section name="Camping les tilleuls" id="{A4997C80-7CAB-4CF3-8198-96E9F3415DC7}">
          <p14:sldIdLst>
            <p14:sldId id="347"/>
            <p14:sldId id="326"/>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1" d="100"/>
          <a:sy n="101" d="100"/>
        </p:scale>
        <p:origin x="9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18684-3712-0F85-DD8C-D914A803244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BACC972-25DF-E5D1-F45A-A12AE338D0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9E3FE3-95C1-B696-20EF-A513C2C1CEB2}"/>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5" name="Espace réservé du pied de page 4">
            <a:extLst>
              <a:ext uri="{FF2B5EF4-FFF2-40B4-BE49-F238E27FC236}">
                <a16:creationId xmlns:a16="http://schemas.microsoft.com/office/drawing/2014/main" id="{D3806895-317E-70DD-0BEA-1517CACA68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658A353-05EA-B7F5-889C-459649685671}"/>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331906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07F988-E033-650E-9DC8-B9E3F469813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B8EF7E0-093D-EAE5-7EF9-C6E6022B64E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7D99645-B484-AA7F-A577-78D218269BD4}"/>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5" name="Espace réservé du pied de page 4">
            <a:extLst>
              <a:ext uri="{FF2B5EF4-FFF2-40B4-BE49-F238E27FC236}">
                <a16:creationId xmlns:a16="http://schemas.microsoft.com/office/drawing/2014/main" id="{F54AE9E0-4A47-DC37-4E0B-7D2893B39E9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77B4C41-2A53-434A-8DEB-62571213F29C}"/>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142449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7F7686B7-CB53-7424-D2BA-B4E3301FA99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E92AFF2-4D0F-4E9E-2722-A24BC1225D7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829AC5-2ED7-C892-E098-FFAC1A589790}"/>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5" name="Espace réservé du pied de page 4">
            <a:extLst>
              <a:ext uri="{FF2B5EF4-FFF2-40B4-BE49-F238E27FC236}">
                <a16:creationId xmlns:a16="http://schemas.microsoft.com/office/drawing/2014/main" id="{AC1BE5B7-7947-15CC-ABBB-8A2543D791A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900B536-56AA-A102-1713-35392BAAD613}"/>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64358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627EAB-51EF-05D0-5E8D-5C9E5938CBF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7E105F0-D8FD-F741-74A3-A002D5FC4B1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D4F943C-C266-18FA-9E4E-AA5A825BEFA7}"/>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5" name="Espace réservé du pied de page 4">
            <a:extLst>
              <a:ext uri="{FF2B5EF4-FFF2-40B4-BE49-F238E27FC236}">
                <a16:creationId xmlns:a16="http://schemas.microsoft.com/office/drawing/2014/main" id="{7B9BED44-FBD6-0B25-7493-C50DFD2B49E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3C7744-D43F-E708-3A72-CF566661E73D}"/>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3743122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281EB7-D350-76ED-0402-E111E542328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A98317C-3079-1A3D-857D-26CC1147C1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3C70CA0-214B-201A-7799-4779681F2256}"/>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5" name="Espace réservé du pied de page 4">
            <a:extLst>
              <a:ext uri="{FF2B5EF4-FFF2-40B4-BE49-F238E27FC236}">
                <a16:creationId xmlns:a16="http://schemas.microsoft.com/office/drawing/2014/main" id="{CF4332F1-E93F-E6D3-3A41-100A6A4072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124D94E-F67F-4120-62CD-F8D7B914DA75}"/>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224754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F3178-D043-AE85-70F4-3AD0829E996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1AA866B-5247-1B38-CB42-5807790B428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4F9E08D-6E87-3DB3-3B3A-3E5FDC88FAB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2F13CC3-CF2B-0821-24D2-A52555FC2F18}"/>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6" name="Espace réservé du pied de page 5">
            <a:extLst>
              <a:ext uri="{FF2B5EF4-FFF2-40B4-BE49-F238E27FC236}">
                <a16:creationId xmlns:a16="http://schemas.microsoft.com/office/drawing/2014/main" id="{D299932D-4738-5F8E-6E55-616CFB60FB9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1B6818A-C8B6-A0CC-E42D-BCA66DEA99E3}"/>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174538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028614-3CAD-7AC5-6B7D-5FF2FF3D3F5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C8E96A7-8830-180D-94F1-752A272CCE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348AAFD-C689-1EE4-D3F7-D82A02394A6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150FB92-D910-E75C-957B-5EE6E03EF1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4039834-C754-1EBA-81BD-1F895D1CDD2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4DE5B0E-CADF-5370-D15F-DEA54EBC6D90}"/>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8" name="Espace réservé du pied de page 7">
            <a:extLst>
              <a:ext uri="{FF2B5EF4-FFF2-40B4-BE49-F238E27FC236}">
                <a16:creationId xmlns:a16="http://schemas.microsoft.com/office/drawing/2014/main" id="{67DCCE42-A587-6B5F-87B4-722113B4469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A5242FE-11F0-BE07-F5FC-84BF3E717251}"/>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1357196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8CD6D9-8CE4-34FE-4E9C-F74B0218CCE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2D9DE39-8597-7F5F-FDB1-988468711C20}"/>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4" name="Espace réservé du pied de page 3">
            <a:extLst>
              <a:ext uri="{FF2B5EF4-FFF2-40B4-BE49-F238E27FC236}">
                <a16:creationId xmlns:a16="http://schemas.microsoft.com/office/drawing/2014/main" id="{6238269F-6690-3601-D0DE-950C71FE67D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40713B8-B028-3550-0449-1EB90D9E7AB3}"/>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970746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3869528-C1E3-B109-B87C-9A165EAB0AC8}"/>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3" name="Espace réservé du pied de page 2">
            <a:extLst>
              <a:ext uri="{FF2B5EF4-FFF2-40B4-BE49-F238E27FC236}">
                <a16:creationId xmlns:a16="http://schemas.microsoft.com/office/drawing/2014/main" id="{A0C51F8C-431A-DD9C-219D-A91080EAB68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DD0B47A-0FAD-3F35-9257-525F91A47C7E}"/>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398279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9E180-BD1B-7263-90DC-DCC2EE5F536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2106FF5-E341-4CE1-FF60-E4BB214F99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EF02A03-15FE-EF4F-81A0-90F1935F6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08616B0-6ADB-BC72-10F7-3D6D842EBF28}"/>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6" name="Espace réservé du pied de page 5">
            <a:extLst>
              <a:ext uri="{FF2B5EF4-FFF2-40B4-BE49-F238E27FC236}">
                <a16:creationId xmlns:a16="http://schemas.microsoft.com/office/drawing/2014/main" id="{7EDECF63-8A6D-8AB7-40F4-2BA0DEA2A8C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E1FC026-6C07-4223-8524-631D7F34C9D8}"/>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60381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23EEF4-3036-D0CC-8A59-ABCE7AFEF50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746C05B-0D7C-8F4A-7E5B-B3ED56A255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406690B-BC9E-F088-31C3-26ABD33A1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8C4C0CD-3AA0-3B5C-9186-8DD50A563093}"/>
              </a:ext>
            </a:extLst>
          </p:cNvPr>
          <p:cNvSpPr>
            <a:spLocks noGrp="1"/>
          </p:cNvSpPr>
          <p:nvPr>
            <p:ph type="dt" sz="half" idx="10"/>
          </p:nvPr>
        </p:nvSpPr>
        <p:spPr/>
        <p:txBody>
          <a:bodyPr/>
          <a:lstStyle/>
          <a:p>
            <a:fld id="{AFACBAED-1323-4CAC-829F-99112C3AD0E9}" type="datetimeFigureOut">
              <a:rPr lang="fr-FR" smtClean="0"/>
              <a:t>17/10/2023</a:t>
            </a:fld>
            <a:endParaRPr lang="fr-FR"/>
          </a:p>
        </p:txBody>
      </p:sp>
      <p:sp>
        <p:nvSpPr>
          <p:cNvPr id="6" name="Espace réservé du pied de page 5">
            <a:extLst>
              <a:ext uri="{FF2B5EF4-FFF2-40B4-BE49-F238E27FC236}">
                <a16:creationId xmlns:a16="http://schemas.microsoft.com/office/drawing/2014/main" id="{04AB133B-5B63-AA2D-4E44-A3AE671D7E6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105AA34-13AD-F5BD-123B-A394C1DEB1CD}"/>
              </a:ext>
            </a:extLst>
          </p:cNvPr>
          <p:cNvSpPr>
            <a:spLocks noGrp="1"/>
          </p:cNvSpPr>
          <p:nvPr>
            <p:ph type="sldNum" sz="quarter" idx="12"/>
          </p:nvPr>
        </p:nvSpPr>
        <p:spPr/>
        <p:txBody>
          <a:bodyPr/>
          <a:lstStyle/>
          <a:p>
            <a:fld id="{BD702BF8-1D96-41C9-8179-4664471A8B5C}" type="slidenum">
              <a:rPr lang="fr-FR" smtClean="0"/>
              <a:t>‹N°›</a:t>
            </a:fld>
            <a:endParaRPr lang="fr-FR"/>
          </a:p>
        </p:txBody>
      </p:sp>
    </p:spTree>
    <p:extLst>
      <p:ext uri="{BB962C8B-B14F-4D97-AF65-F5344CB8AC3E}">
        <p14:creationId xmlns:p14="http://schemas.microsoft.com/office/powerpoint/2010/main" val="2234724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90AB050-3762-1587-8432-A62274C730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A01BED1-3816-8912-02B3-0307F9AEC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D9A26E8-E022-1BF6-D651-4257C069EB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ACBAED-1323-4CAC-829F-99112C3AD0E9}" type="datetimeFigureOut">
              <a:rPr lang="fr-FR" smtClean="0"/>
              <a:t>17/10/2023</a:t>
            </a:fld>
            <a:endParaRPr lang="fr-FR"/>
          </a:p>
        </p:txBody>
      </p:sp>
      <p:sp>
        <p:nvSpPr>
          <p:cNvPr id="5" name="Espace réservé du pied de page 4">
            <a:extLst>
              <a:ext uri="{FF2B5EF4-FFF2-40B4-BE49-F238E27FC236}">
                <a16:creationId xmlns:a16="http://schemas.microsoft.com/office/drawing/2014/main" id="{1944B679-19FC-4A7F-F596-974CB622A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08907EF-2226-C211-0E55-5BD042E884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02BF8-1D96-41C9-8179-4664471A8B5C}" type="slidenum">
              <a:rPr lang="fr-FR" smtClean="0"/>
              <a:t>‹N°›</a:t>
            </a:fld>
            <a:endParaRPr lang="fr-FR"/>
          </a:p>
        </p:txBody>
      </p:sp>
    </p:spTree>
    <p:extLst>
      <p:ext uri="{BB962C8B-B14F-4D97-AF65-F5344CB8AC3E}">
        <p14:creationId xmlns:p14="http://schemas.microsoft.com/office/powerpoint/2010/main" val="2517167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EE79E95-3A3D-689D-5013-8FAAEC87B2E1}"/>
              </a:ext>
            </a:extLst>
          </p:cNvPr>
          <p:cNvSpPr txBox="1"/>
          <p:nvPr/>
        </p:nvSpPr>
        <p:spPr>
          <a:xfrm>
            <a:off x="609465" y="260059"/>
            <a:ext cx="10973070" cy="1846659"/>
          </a:xfrm>
          <a:prstGeom prst="rect">
            <a:avLst/>
          </a:prstGeom>
          <a:noFill/>
        </p:spPr>
        <p:txBody>
          <a:bodyPr wrap="square" rtlCol="0">
            <a:spAutoFit/>
          </a:bodyPr>
          <a:lstStyle/>
          <a:p>
            <a:pPr algn="ctr"/>
            <a:r>
              <a:rPr lang="fr-FR" sz="2400" dirty="0">
                <a:solidFill>
                  <a:schemeClr val="accent1"/>
                </a:solidFill>
              </a:rPr>
              <a:t>Benchmark sur site Web de campings concurrents</a:t>
            </a:r>
          </a:p>
          <a:p>
            <a:endParaRPr lang="fr-FR" dirty="0"/>
          </a:p>
          <a:p>
            <a:r>
              <a:rPr lang="fr-FR" u="sng" dirty="0"/>
              <a:t>Périmètre :</a:t>
            </a:r>
          </a:p>
          <a:p>
            <a:endParaRPr lang="fr-FR" dirty="0"/>
          </a:p>
          <a:p>
            <a:r>
              <a:rPr lang="fr-FR" dirty="0"/>
              <a:t>		Quelques campings dans un rayon de 30 km autour de Mareuil-Caubert.</a:t>
            </a:r>
          </a:p>
          <a:p>
            <a:endParaRPr lang="fr-FR" dirty="0"/>
          </a:p>
        </p:txBody>
      </p:sp>
      <p:pic>
        <p:nvPicPr>
          <p:cNvPr id="12" name="Image 11">
            <a:extLst>
              <a:ext uri="{FF2B5EF4-FFF2-40B4-BE49-F238E27FC236}">
                <a16:creationId xmlns:a16="http://schemas.microsoft.com/office/drawing/2014/main" id="{2444EF7A-0CB2-F6B7-0DAA-99E42F1C4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999" y="2106718"/>
            <a:ext cx="4382001" cy="4243279"/>
          </a:xfrm>
          <a:prstGeom prst="rect">
            <a:avLst/>
          </a:prstGeom>
        </p:spPr>
      </p:pic>
    </p:spTree>
    <p:extLst>
      <p:ext uri="{BB962C8B-B14F-4D97-AF65-F5344CB8AC3E}">
        <p14:creationId xmlns:p14="http://schemas.microsoft.com/office/powerpoint/2010/main" val="2123048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56817" y="292175"/>
            <a:ext cx="5078366" cy="369332"/>
          </a:xfrm>
          <a:prstGeom prst="rect">
            <a:avLst/>
          </a:prstGeom>
          <a:noFill/>
        </p:spPr>
        <p:txBody>
          <a:bodyPr wrap="square" rtlCol="0">
            <a:spAutoFit/>
          </a:bodyPr>
          <a:lstStyle/>
          <a:p>
            <a:r>
              <a:rPr lang="fr-FR" dirty="0"/>
              <a:t>Recherche sur google « Le </a:t>
            </a:r>
            <a:r>
              <a:rPr lang="fr-FR" dirty="0" err="1"/>
              <a:t>Walric</a:t>
            </a:r>
            <a:r>
              <a:rPr lang="fr-FR" dirty="0"/>
              <a:t> » :</a:t>
            </a:r>
          </a:p>
        </p:txBody>
      </p:sp>
      <p:pic>
        <p:nvPicPr>
          <p:cNvPr id="3" name="Image 2">
            <a:extLst>
              <a:ext uri="{FF2B5EF4-FFF2-40B4-BE49-F238E27FC236}">
                <a16:creationId xmlns:a16="http://schemas.microsoft.com/office/drawing/2014/main" id="{8BFF2684-6EC2-1A7E-CDE2-B28F64A63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970" y="1428561"/>
            <a:ext cx="6885973" cy="4486771"/>
          </a:xfrm>
          <a:prstGeom prst="rect">
            <a:avLst/>
          </a:prstGeom>
        </p:spPr>
      </p:pic>
      <p:cxnSp>
        <p:nvCxnSpPr>
          <p:cNvPr id="4" name="Connecteur droit avec flèche 3">
            <a:extLst>
              <a:ext uri="{FF2B5EF4-FFF2-40B4-BE49-F238E27FC236}">
                <a16:creationId xmlns:a16="http://schemas.microsoft.com/office/drawing/2014/main" id="{DEB03611-1761-8DE4-1C3C-E3E50AFB36BB}"/>
              </a:ext>
            </a:extLst>
          </p:cNvPr>
          <p:cNvCxnSpPr>
            <a:cxnSpLocks/>
          </p:cNvCxnSpPr>
          <p:nvPr/>
        </p:nvCxnSpPr>
        <p:spPr>
          <a:xfrm>
            <a:off x="2176022" y="3149133"/>
            <a:ext cx="1892395" cy="13102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36B7775-AB8C-82C1-DC4B-A2D6B43D999B}"/>
              </a:ext>
            </a:extLst>
          </p:cNvPr>
          <p:cNvSpPr/>
          <p:nvPr/>
        </p:nvSpPr>
        <p:spPr>
          <a:xfrm>
            <a:off x="4224155" y="3796748"/>
            <a:ext cx="3760279" cy="2179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312505" cy="369332"/>
          </a:xfrm>
          <a:prstGeom prst="rect">
            <a:avLst/>
          </a:prstGeom>
          <a:noFill/>
        </p:spPr>
        <p:txBody>
          <a:bodyPr wrap="square" rtlCol="0">
            <a:spAutoFit/>
          </a:bodyPr>
          <a:lstStyle/>
          <a:p>
            <a:r>
              <a:rPr lang="fr-FR" dirty="0"/>
              <a:t>Première position</a:t>
            </a:r>
          </a:p>
        </p:txBody>
      </p:sp>
    </p:spTree>
    <p:extLst>
      <p:ext uri="{BB962C8B-B14F-4D97-AF65-F5344CB8AC3E}">
        <p14:creationId xmlns:p14="http://schemas.microsoft.com/office/powerpoint/2010/main" val="3452820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166759" y="1643896"/>
            <a:ext cx="2969703" cy="4339650"/>
          </a:xfrm>
          <a:prstGeom prst="rect">
            <a:avLst/>
          </a:prstGeom>
          <a:noFill/>
        </p:spPr>
        <p:txBody>
          <a:bodyPr wrap="square" rtlCol="0">
            <a:spAutoFit/>
          </a:bodyPr>
          <a:lstStyle/>
          <a:p>
            <a:r>
              <a:rPr lang="fr-FR" sz="2000" dirty="0">
                <a:solidFill>
                  <a:srgbClr val="FF0000"/>
                </a:solidFill>
              </a:rPr>
              <a:t>Page d’accueil du camping Le Walric :</a:t>
            </a:r>
          </a:p>
          <a:p>
            <a:endParaRPr lang="fr-FR" sz="2000" dirty="0">
              <a:solidFill>
                <a:srgbClr val="FF0000"/>
              </a:solidFill>
            </a:endParaRPr>
          </a:p>
          <a:p>
            <a:r>
              <a:rPr lang="fr-FR" dirty="0"/>
              <a:t>Un menu avec différent boutons. La recherche pour les locations reste toujours et dessous se trouve les informations lié au texte</a:t>
            </a:r>
          </a:p>
          <a:p>
            <a:endParaRPr lang="fr-FR" dirty="0"/>
          </a:p>
          <a:p>
            <a:r>
              <a:rPr lang="fr-FR" dirty="0"/>
              <a:t>Possibilité de faire une recherche pour les locations </a:t>
            </a:r>
          </a:p>
          <a:p>
            <a:endParaRPr lang="fr-FR" dirty="0"/>
          </a:p>
          <a:p>
            <a:r>
              <a:rPr lang="fr-FR" dirty="0"/>
              <a:t>Boutons pour amener les client sur leurs autres campings</a:t>
            </a:r>
          </a:p>
        </p:txBody>
      </p:sp>
      <p:pic>
        <p:nvPicPr>
          <p:cNvPr id="8" name="Image 7">
            <a:extLst>
              <a:ext uri="{FF2B5EF4-FFF2-40B4-BE49-F238E27FC236}">
                <a16:creationId xmlns:a16="http://schemas.microsoft.com/office/drawing/2014/main" id="{D5DB3003-DF12-3E57-359A-FF70F8254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4255" y="341410"/>
            <a:ext cx="7103166" cy="3363475"/>
          </a:xfrm>
          <a:prstGeom prst="rect">
            <a:avLst/>
          </a:prstGeom>
        </p:spPr>
      </p:pic>
      <p:pic>
        <p:nvPicPr>
          <p:cNvPr id="11" name="Image 10">
            <a:extLst>
              <a:ext uri="{FF2B5EF4-FFF2-40B4-BE49-F238E27FC236}">
                <a16:creationId xmlns:a16="http://schemas.microsoft.com/office/drawing/2014/main" id="{FA8D67A7-7C27-E0FD-2AD0-A89688242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922" y="3413283"/>
            <a:ext cx="7782747" cy="3159796"/>
          </a:xfrm>
          <a:prstGeom prst="rect">
            <a:avLst/>
          </a:prstGeom>
        </p:spPr>
      </p:pic>
      <p:sp>
        <p:nvSpPr>
          <p:cNvPr id="13" name="Rectangle 12">
            <a:extLst>
              <a:ext uri="{FF2B5EF4-FFF2-40B4-BE49-F238E27FC236}">
                <a16:creationId xmlns:a16="http://schemas.microsoft.com/office/drawing/2014/main" id="{C8C69E4B-D558-7560-4904-890FA84F273D}"/>
              </a:ext>
            </a:extLst>
          </p:cNvPr>
          <p:cNvSpPr/>
          <p:nvPr/>
        </p:nvSpPr>
        <p:spPr>
          <a:xfrm>
            <a:off x="4986155" y="682487"/>
            <a:ext cx="6377584" cy="324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4A035455-DE24-60E4-F812-3C76DC7B5498}"/>
              </a:ext>
            </a:extLst>
          </p:cNvPr>
          <p:cNvCxnSpPr>
            <a:cxnSpLocks/>
          </p:cNvCxnSpPr>
          <p:nvPr/>
        </p:nvCxnSpPr>
        <p:spPr>
          <a:xfrm flipV="1">
            <a:off x="2761426" y="901148"/>
            <a:ext cx="2075617" cy="1445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8CD58489-A6BB-B3B3-CD5C-482B048ABFA0}"/>
              </a:ext>
            </a:extLst>
          </p:cNvPr>
          <p:cNvCxnSpPr>
            <a:cxnSpLocks/>
          </p:cNvCxnSpPr>
          <p:nvPr/>
        </p:nvCxnSpPr>
        <p:spPr>
          <a:xfrm flipV="1">
            <a:off x="2761425" y="2657061"/>
            <a:ext cx="3493601" cy="14791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29BA81D-2E0A-9100-97A1-D8152702A2B7}"/>
              </a:ext>
            </a:extLst>
          </p:cNvPr>
          <p:cNvSpPr/>
          <p:nvPr/>
        </p:nvSpPr>
        <p:spPr>
          <a:xfrm>
            <a:off x="6397512" y="2346914"/>
            <a:ext cx="3493601" cy="3764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C4190552-68B0-BC13-2337-88B1F5DE5C2A}"/>
              </a:ext>
            </a:extLst>
          </p:cNvPr>
          <p:cNvCxnSpPr>
            <a:cxnSpLocks/>
          </p:cNvCxnSpPr>
          <p:nvPr/>
        </p:nvCxnSpPr>
        <p:spPr>
          <a:xfrm flipV="1">
            <a:off x="2571177" y="4788268"/>
            <a:ext cx="1722527" cy="3260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21E3CAC-97F2-1673-6224-5EEA80D6F697}"/>
              </a:ext>
            </a:extLst>
          </p:cNvPr>
          <p:cNvSpPr/>
          <p:nvPr/>
        </p:nvSpPr>
        <p:spPr>
          <a:xfrm>
            <a:off x="4366591" y="4096716"/>
            <a:ext cx="7316044" cy="1275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1744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166759" y="1643896"/>
            <a:ext cx="2969703" cy="1261884"/>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Mise en avant des caractéristiques du camping :</a:t>
            </a:r>
          </a:p>
        </p:txBody>
      </p:sp>
      <p:pic>
        <p:nvPicPr>
          <p:cNvPr id="3" name="Image 2">
            <a:extLst>
              <a:ext uri="{FF2B5EF4-FFF2-40B4-BE49-F238E27FC236}">
                <a16:creationId xmlns:a16="http://schemas.microsoft.com/office/drawing/2014/main" id="{D323FE66-DE50-7D17-BA38-E4B97DBEC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79" y="1908313"/>
            <a:ext cx="8453527" cy="2924967"/>
          </a:xfrm>
          <a:prstGeom prst="rect">
            <a:avLst/>
          </a:prstGeom>
        </p:spPr>
      </p:pic>
      <p:sp>
        <p:nvSpPr>
          <p:cNvPr id="4" name="Rectangle 3">
            <a:extLst>
              <a:ext uri="{FF2B5EF4-FFF2-40B4-BE49-F238E27FC236}">
                <a16:creationId xmlns:a16="http://schemas.microsoft.com/office/drawing/2014/main" id="{3B0EA5F4-FF14-E1E4-96EB-416CC3027F4B}"/>
              </a:ext>
            </a:extLst>
          </p:cNvPr>
          <p:cNvSpPr/>
          <p:nvPr/>
        </p:nvSpPr>
        <p:spPr>
          <a:xfrm>
            <a:off x="3538331" y="1994453"/>
            <a:ext cx="7659756" cy="2696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7B752164-2465-02C9-9AFF-2884519FEE48}"/>
              </a:ext>
            </a:extLst>
          </p:cNvPr>
          <p:cNvCxnSpPr>
            <a:cxnSpLocks/>
          </p:cNvCxnSpPr>
          <p:nvPr/>
        </p:nvCxnSpPr>
        <p:spPr>
          <a:xfrm flipV="1">
            <a:off x="2219739" y="2437860"/>
            <a:ext cx="1212574" cy="1330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993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166759" y="1643896"/>
            <a:ext cx="2969703" cy="3508653"/>
          </a:xfrm>
          <a:prstGeom prst="rect">
            <a:avLst/>
          </a:prstGeom>
          <a:noFill/>
        </p:spPr>
        <p:txBody>
          <a:bodyPr wrap="square" rtlCol="0">
            <a:spAutoFit/>
          </a:bodyPr>
          <a:lstStyle/>
          <a:p>
            <a:r>
              <a:rPr lang="fr-FR" sz="2000" dirty="0">
                <a:solidFill>
                  <a:srgbClr val="FF0000"/>
                </a:solidFill>
              </a:rPr>
              <a:t>Après une recherche de location :</a:t>
            </a:r>
          </a:p>
          <a:p>
            <a:endParaRPr lang="fr-FR" sz="2000" dirty="0">
              <a:solidFill>
                <a:srgbClr val="FF0000"/>
              </a:solidFill>
            </a:endParaRPr>
          </a:p>
          <a:p>
            <a:r>
              <a:rPr lang="fr-FR" dirty="0"/>
              <a:t>Nous nous retrouvons sur le site « thelisresa.webcamp.fr »</a:t>
            </a:r>
          </a:p>
          <a:p>
            <a:endParaRPr lang="fr-FR" dirty="0"/>
          </a:p>
          <a:p>
            <a:r>
              <a:rPr lang="fr-FR" dirty="0"/>
              <a:t>Possibilité de changer les informations après la recherche</a:t>
            </a:r>
          </a:p>
          <a:p>
            <a:endParaRPr lang="fr-FR" dirty="0"/>
          </a:p>
          <a:p>
            <a:r>
              <a:rPr lang="fr-FR" dirty="0"/>
              <a:t>5 cliques pour avoir des propositions</a:t>
            </a:r>
          </a:p>
        </p:txBody>
      </p:sp>
      <p:pic>
        <p:nvPicPr>
          <p:cNvPr id="9" name="Image 8">
            <a:extLst>
              <a:ext uri="{FF2B5EF4-FFF2-40B4-BE49-F238E27FC236}">
                <a16:creationId xmlns:a16="http://schemas.microsoft.com/office/drawing/2014/main" id="{8E03CB13-4B4F-3E0C-408F-43BAA02A9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660" y="1002410"/>
            <a:ext cx="8321405" cy="5043394"/>
          </a:xfrm>
          <a:prstGeom prst="rect">
            <a:avLst/>
          </a:prstGeom>
        </p:spPr>
      </p:pic>
      <p:cxnSp>
        <p:nvCxnSpPr>
          <p:cNvPr id="10" name="Connecteur droit avec flèche 9">
            <a:extLst>
              <a:ext uri="{FF2B5EF4-FFF2-40B4-BE49-F238E27FC236}">
                <a16:creationId xmlns:a16="http://schemas.microsoft.com/office/drawing/2014/main" id="{F7A8AABC-C5B1-D711-1CC8-4AD975744FA8}"/>
              </a:ext>
            </a:extLst>
          </p:cNvPr>
          <p:cNvCxnSpPr>
            <a:cxnSpLocks/>
          </p:cNvCxnSpPr>
          <p:nvPr/>
        </p:nvCxnSpPr>
        <p:spPr>
          <a:xfrm flipV="1">
            <a:off x="3014869" y="1205948"/>
            <a:ext cx="881270" cy="15385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C7394D-C22E-4A93-9345-9233B3289604}"/>
              </a:ext>
            </a:extLst>
          </p:cNvPr>
          <p:cNvSpPr/>
          <p:nvPr/>
        </p:nvSpPr>
        <p:spPr>
          <a:xfrm>
            <a:off x="3955773" y="947530"/>
            <a:ext cx="881270" cy="2584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59FB8A-0DF9-D298-AEDB-03680573EF95}"/>
              </a:ext>
            </a:extLst>
          </p:cNvPr>
          <p:cNvCxnSpPr>
            <a:cxnSpLocks/>
          </p:cNvCxnSpPr>
          <p:nvPr/>
        </p:nvCxnSpPr>
        <p:spPr>
          <a:xfrm flipV="1">
            <a:off x="2676939" y="2392017"/>
            <a:ext cx="934278" cy="11264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4A7D1CD-6871-601E-CC73-00F788262DB7}"/>
              </a:ext>
            </a:extLst>
          </p:cNvPr>
          <p:cNvSpPr/>
          <p:nvPr/>
        </p:nvSpPr>
        <p:spPr>
          <a:xfrm>
            <a:off x="3304094" y="1824860"/>
            <a:ext cx="7655454" cy="494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7686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Picardy camping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923330"/>
          </a:xfrm>
          <a:prstGeom prst="rect">
            <a:avLst/>
          </a:prstGeom>
          <a:noFill/>
        </p:spPr>
        <p:txBody>
          <a:bodyPr wrap="square" rtlCol="0">
            <a:spAutoFit/>
          </a:bodyPr>
          <a:lstStyle/>
          <a:p>
            <a:r>
              <a:rPr lang="fr-FR" dirty="0"/>
              <a:t>Première position (trop de résultat avec seulement « Le Picardy »)</a:t>
            </a:r>
          </a:p>
        </p:txBody>
      </p:sp>
      <p:pic>
        <p:nvPicPr>
          <p:cNvPr id="9" name="Image 8">
            <a:extLst>
              <a:ext uri="{FF2B5EF4-FFF2-40B4-BE49-F238E27FC236}">
                <a16:creationId xmlns:a16="http://schemas.microsoft.com/office/drawing/2014/main" id="{AEFD39CF-6AC5-2CC4-9A23-87626D144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956" y="1168208"/>
            <a:ext cx="8228564" cy="4731026"/>
          </a:xfrm>
          <a:prstGeom prst="rect">
            <a:avLst/>
          </a:prstGeom>
        </p:spPr>
      </p:pic>
      <p:cxnSp>
        <p:nvCxnSpPr>
          <p:cNvPr id="10" name="Connecteur droit avec flèche 9">
            <a:extLst>
              <a:ext uri="{FF2B5EF4-FFF2-40B4-BE49-F238E27FC236}">
                <a16:creationId xmlns:a16="http://schemas.microsoft.com/office/drawing/2014/main" id="{6F386480-20AB-FF4A-F1C0-7F359EB140CA}"/>
              </a:ext>
            </a:extLst>
          </p:cNvPr>
          <p:cNvCxnSpPr>
            <a:cxnSpLocks/>
          </p:cNvCxnSpPr>
          <p:nvPr/>
        </p:nvCxnSpPr>
        <p:spPr>
          <a:xfrm flipV="1">
            <a:off x="2890590" y="3127513"/>
            <a:ext cx="1701288" cy="2215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B8A0C7-288B-441B-99F9-327554A060BC}"/>
              </a:ext>
            </a:extLst>
          </p:cNvPr>
          <p:cNvSpPr/>
          <p:nvPr/>
        </p:nvSpPr>
        <p:spPr>
          <a:xfrm>
            <a:off x="4740990" y="2120564"/>
            <a:ext cx="3760279" cy="27562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3334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2954655"/>
          </a:xfrm>
          <a:prstGeom prst="rect">
            <a:avLst/>
          </a:prstGeom>
          <a:noFill/>
        </p:spPr>
        <p:txBody>
          <a:bodyPr wrap="square" rtlCol="0">
            <a:spAutoFit/>
          </a:bodyPr>
          <a:lstStyle/>
          <a:p>
            <a:r>
              <a:rPr lang="fr-FR" sz="2000" dirty="0">
                <a:solidFill>
                  <a:srgbClr val="FF0000"/>
                </a:solidFill>
              </a:rPr>
              <a:t>Page d’accueil du camping Le Picardy :</a:t>
            </a:r>
          </a:p>
          <a:p>
            <a:endParaRPr lang="fr-FR" sz="2000" dirty="0">
              <a:solidFill>
                <a:srgbClr val="FF0000"/>
              </a:solidFill>
            </a:endParaRPr>
          </a:p>
          <a:p>
            <a:r>
              <a:rPr lang="fr-FR" dirty="0"/>
              <a:t>Un menu</a:t>
            </a:r>
          </a:p>
          <a:p>
            <a:endParaRPr lang="fr-FR" dirty="0"/>
          </a:p>
          <a:p>
            <a:r>
              <a:rPr lang="fr-FR" dirty="0"/>
              <a:t>Présentation du camping</a:t>
            </a:r>
          </a:p>
          <a:p>
            <a:endParaRPr lang="fr-FR" dirty="0"/>
          </a:p>
          <a:p>
            <a:r>
              <a:rPr lang="fr-FR" dirty="0"/>
              <a:t>Caractéristiques du camping mis en valeur dès arrivé sur le site</a:t>
            </a:r>
          </a:p>
        </p:txBody>
      </p:sp>
      <p:pic>
        <p:nvPicPr>
          <p:cNvPr id="3" name="Image 2">
            <a:extLst>
              <a:ext uri="{FF2B5EF4-FFF2-40B4-BE49-F238E27FC236}">
                <a16:creationId xmlns:a16="http://schemas.microsoft.com/office/drawing/2014/main" id="{797B448D-0B01-CD7B-E9A1-78DA01B7C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468" y="974035"/>
            <a:ext cx="7908314" cy="4564799"/>
          </a:xfrm>
          <a:prstGeom prst="rect">
            <a:avLst/>
          </a:prstGeom>
        </p:spPr>
      </p:pic>
      <p:cxnSp>
        <p:nvCxnSpPr>
          <p:cNvPr id="5" name="Connecteur droit avec flèche 4">
            <a:extLst>
              <a:ext uri="{FF2B5EF4-FFF2-40B4-BE49-F238E27FC236}">
                <a16:creationId xmlns:a16="http://schemas.microsoft.com/office/drawing/2014/main" id="{6DD194E2-A922-936B-E989-D5C96AB3D882}"/>
              </a:ext>
            </a:extLst>
          </p:cNvPr>
          <p:cNvCxnSpPr>
            <a:cxnSpLocks/>
          </p:cNvCxnSpPr>
          <p:nvPr/>
        </p:nvCxnSpPr>
        <p:spPr>
          <a:xfrm flipV="1">
            <a:off x="1246700" y="1319166"/>
            <a:ext cx="4935439" cy="14225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57AC446-3614-E77D-60E7-985A6F306316}"/>
              </a:ext>
            </a:extLst>
          </p:cNvPr>
          <p:cNvSpPr/>
          <p:nvPr/>
        </p:nvSpPr>
        <p:spPr>
          <a:xfrm>
            <a:off x="6261643" y="1033671"/>
            <a:ext cx="4618391" cy="2854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9B37ABED-75F0-9E9B-5D1A-9B969E44B4A8}"/>
              </a:ext>
            </a:extLst>
          </p:cNvPr>
          <p:cNvCxnSpPr>
            <a:cxnSpLocks/>
          </p:cNvCxnSpPr>
          <p:nvPr/>
        </p:nvCxnSpPr>
        <p:spPr>
          <a:xfrm flipV="1">
            <a:off x="2784883" y="2961861"/>
            <a:ext cx="1336543" cy="3166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71BF140-1E76-E3CD-4948-74120A5B2166}"/>
              </a:ext>
            </a:extLst>
          </p:cNvPr>
          <p:cNvSpPr/>
          <p:nvPr/>
        </p:nvSpPr>
        <p:spPr>
          <a:xfrm>
            <a:off x="4187678" y="2073965"/>
            <a:ext cx="3200409" cy="1676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a:extLst>
              <a:ext uri="{FF2B5EF4-FFF2-40B4-BE49-F238E27FC236}">
                <a16:creationId xmlns:a16="http://schemas.microsoft.com/office/drawing/2014/main" id="{F6C826B7-0B03-6ED8-6D50-575DF6C71808}"/>
              </a:ext>
            </a:extLst>
          </p:cNvPr>
          <p:cNvCxnSpPr>
            <a:cxnSpLocks/>
          </p:cNvCxnSpPr>
          <p:nvPr/>
        </p:nvCxnSpPr>
        <p:spPr>
          <a:xfrm>
            <a:off x="3136462" y="4148003"/>
            <a:ext cx="984964" cy="5742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F711A8-D0CB-C33C-3B10-667129CB0243}"/>
              </a:ext>
            </a:extLst>
          </p:cNvPr>
          <p:cNvSpPr/>
          <p:nvPr/>
        </p:nvSpPr>
        <p:spPr>
          <a:xfrm>
            <a:off x="4187678" y="4333461"/>
            <a:ext cx="6791748" cy="11264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3878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2646878"/>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Encore des caractéristiques du camping pour mieux se faire à l’idée</a:t>
            </a:r>
          </a:p>
          <a:p>
            <a:endParaRPr lang="fr-FR" dirty="0"/>
          </a:p>
          <a:p>
            <a:r>
              <a:rPr lang="fr-FR" dirty="0"/>
              <a:t>Différents avis de client (défilement non automatique)</a:t>
            </a:r>
          </a:p>
        </p:txBody>
      </p:sp>
      <p:pic>
        <p:nvPicPr>
          <p:cNvPr id="6" name="Image 5">
            <a:extLst>
              <a:ext uri="{FF2B5EF4-FFF2-40B4-BE49-F238E27FC236}">
                <a16:creationId xmlns:a16="http://schemas.microsoft.com/office/drawing/2014/main" id="{E8EB965D-37D1-8074-5682-ABDACB377D2B}"/>
              </a:ext>
            </a:extLst>
          </p:cNvPr>
          <p:cNvPicPr>
            <a:picLocks noChangeAspect="1"/>
          </p:cNvPicPr>
          <p:nvPr/>
        </p:nvPicPr>
        <p:blipFill>
          <a:blip r:embed="rId2"/>
          <a:stretch>
            <a:fillRect/>
          </a:stretch>
        </p:blipFill>
        <p:spPr>
          <a:xfrm>
            <a:off x="3220699" y="881269"/>
            <a:ext cx="8436131" cy="4855293"/>
          </a:xfrm>
          <a:prstGeom prst="rect">
            <a:avLst/>
          </a:prstGeom>
        </p:spPr>
      </p:pic>
      <p:cxnSp>
        <p:nvCxnSpPr>
          <p:cNvPr id="7" name="Connecteur droit avec flèche 6">
            <a:extLst>
              <a:ext uri="{FF2B5EF4-FFF2-40B4-BE49-F238E27FC236}">
                <a16:creationId xmlns:a16="http://schemas.microsoft.com/office/drawing/2014/main" id="{E65373F1-71A2-5883-73AD-52353B674237}"/>
              </a:ext>
            </a:extLst>
          </p:cNvPr>
          <p:cNvCxnSpPr>
            <a:cxnSpLocks/>
          </p:cNvCxnSpPr>
          <p:nvPr/>
        </p:nvCxnSpPr>
        <p:spPr>
          <a:xfrm flipV="1">
            <a:off x="2829339" y="2413337"/>
            <a:ext cx="909666" cy="2238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94CE770-F53E-1DCE-6CBE-25F427380AF2}"/>
              </a:ext>
            </a:extLst>
          </p:cNvPr>
          <p:cNvSpPr/>
          <p:nvPr/>
        </p:nvSpPr>
        <p:spPr>
          <a:xfrm>
            <a:off x="3823242" y="1252330"/>
            <a:ext cx="7613383" cy="1828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0F45882E-3D67-049C-6F08-671C6623AE99}"/>
              </a:ext>
            </a:extLst>
          </p:cNvPr>
          <p:cNvCxnSpPr>
            <a:cxnSpLocks/>
          </p:cNvCxnSpPr>
          <p:nvPr/>
        </p:nvCxnSpPr>
        <p:spPr>
          <a:xfrm>
            <a:off x="1910680" y="3975653"/>
            <a:ext cx="1422242" cy="2650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2462D3-E358-7895-AA1D-11A3555B4BE1}"/>
              </a:ext>
            </a:extLst>
          </p:cNvPr>
          <p:cNvSpPr/>
          <p:nvPr/>
        </p:nvSpPr>
        <p:spPr>
          <a:xfrm>
            <a:off x="3564825" y="3850570"/>
            <a:ext cx="7613383" cy="1953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1280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15214" y="1041162"/>
            <a:ext cx="2969703" cy="5170646"/>
          </a:xfrm>
          <a:prstGeom prst="rect">
            <a:avLst/>
          </a:prstGeom>
          <a:noFill/>
        </p:spPr>
        <p:txBody>
          <a:bodyPr wrap="square" rtlCol="0">
            <a:spAutoFit/>
          </a:bodyPr>
          <a:lstStyle/>
          <a:p>
            <a:r>
              <a:rPr lang="fr-FR" sz="2000" dirty="0">
                <a:solidFill>
                  <a:srgbClr val="FF0000"/>
                </a:solidFill>
              </a:rPr>
              <a:t>En cliquant sur « Réservation » dans le menu :</a:t>
            </a:r>
          </a:p>
          <a:p>
            <a:endParaRPr lang="fr-FR" sz="2000" dirty="0">
              <a:solidFill>
                <a:srgbClr val="FF0000"/>
              </a:solidFill>
            </a:endParaRPr>
          </a:p>
          <a:p>
            <a:r>
              <a:rPr lang="fr-FR" sz="2000" dirty="0"/>
              <a:t>Tout se fait sur le site « bookingpremium.secureholiday.net »</a:t>
            </a:r>
          </a:p>
          <a:p>
            <a:endParaRPr lang="fr-FR" sz="2000" dirty="0"/>
          </a:p>
          <a:p>
            <a:r>
              <a:rPr lang="fr-FR" sz="2000" dirty="0"/>
              <a:t>Possibilité de changer les informations après la recherche</a:t>
            </a:r>
            <a:endParaRPr lang="fr-FR" sz="2000" dirty="0">
              <a:solidFill>
                <a:srgbClr val="FF0000"/>
              </a:solidFill>
            </a:endParaRPr>
          </a:p>
          <a:p>
            <a:endParaRPr lang="fr-FR" sz="2000" dirty="0">
              <a:solidFill>
                <a:srgbClr val="FF0000"/>
              </a:solidFill>
            </a:endParaRPr>
          </a:p>
          <a:p>
            <a:r>
              <a:rPr lang="fr-FR" dirty="0"/>
              <a:t>Nous avons accès aux réservations</a:t>
            </a:r>
          </a:p>
          <a:p>
            <a:endParaRPr lang="fr-FR" dirty="0"/>
          </a:p>
          <a:p>
            <a:r>
              <a:rPr lang="fr-FR" dirty="0"/>
              <a:t>7 cliques minimum pour avoir des propositions</a:t>
            </a:r>
          </a:p>
        </p:txBody>
      </p:sp>
      <p:pic>
        <p:nvPicPr>
          <p:cNvPr id="3" name="Image 2">
            <a:extLst>
              <a:ext uri="{FF2B5EF4-FFF2-40B4-BE49-F238E27FC236}">
                <a16:creationId xmlns:a16="http://schemas.microsoft.com/office/drawing/2014/main" id="{77F785F4-F9A6-001B-3CD8-D0A0EF0B9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182" y="429229"/>
            <a:ext cx="8103715" cy="5999542"/>
          </a:xfrm>
          <a:prstGeom prst="rect">
            <a:avLst/>
          </a:prstGeom>
        </p:spPr>
      </p:pic>
      <p:cxnSp>
        <p:nvCxnSpPr>
          <p:cNvPr id="9" name="Connecteur droit avec flèche 8">
            <a:extLst>
              <a:ext uri="{FF2B5EF4-FFF2-40B4-BE49-F238E27FC236}">
                <a16:creationId xmlns:a16="http://schemas.microsoft.com/office/drawing/2014/main" id="{2D006D10-A843-2BAF-18A8-27A7D567DC84}"/>
              </a:ext>
            </a:extLst>
          </p:cNvPr>
          <p:cNvCxnSpPr>
            <a:cxnSpLocks/>
          </p:cNvCxnSpPr>
          <p:nvPr/>
        </p:nvCxnSpPr>
        <p:spPr>
          <a:xfrm flipV="1">
            <a:off x="2831656" y="1510748"/>
            <a:ext cx="2608353" cy="2019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B69F049-B5A7-F47E-FC6F-F6AFD58D0ED6}"/>
              </a:ext>
            </a:extLst>
          </p:cNvPr>
          <p:cNvSpPr/>
          <p:nvPr/>
        </p:nvSpPr>
        <p:spPr>
          <a:xfrm>
            <a:off x="5440009" y="1770031"/>
            <a:ext cx="5864096" cy="3769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FDA849D1-5B09-6B33-6E86-2F0DE2CBC1BC}"/>
              </a:ext>
            </a:extLst>
          </p:cNvPr>
          <p:cNvCxnSpPr>
            <a:cxnSpLocks/>
          </p:cNvCxnSpPr>
          <p:nvPr/>
        </p:nvCxnSpPr>
        <p:spPr>
          <a:xfrm flipV="1">
            <a:off x="2624667" y="762000"/>
            <a:ext cx="1434915" cy="1574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AA2D57F-F4A8-5F5E-CF36-A5FE28B7E01E}"/>
              </a:ext>
            </a:extLst>
          </p:cNvPr>
          <p:cNvSpPr/>
          <p:nvPr/>
        </p:nvSpPr>
        <p:spPr>
          <a:xfrm>
            <a:off x="3492803" y="429229"/>
            <a:ext cx="1702049" cy="2598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58C09C19-D325-B200-AB47-1ACDFDC552A8}"/>
              </a:ext>
            </a:extLst>
          </p:cNvPr>
          <p:cNvCxnSpPr>
            <a:cxnSpLocks/>
          </p:cNvCxnSpPr>
          <p:nvPr/>
        </p:nvCxnSpPr>
        <p:spPr>
          <a:xfrm flipV="1">
            <a:off x="2421467" y="4262255"/>
            <a:ext cx="2945663" cy="6724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185331C-714A-16A8-CFDA-8CBE4D048F42}"/>
              </a:ext>
            </a:extLst>
          </p:cNvPr>
          <p:cNvSpPr/>
          <p:nvPr/>
        </p:nvSpPr>
        <p:spPr>
          <a:xfrm>
            <a:off x="5503937" y="1041162"/>
            <a:ext cx="5864096" cy="4695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61135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3091696"/>
            <a:ext cx="2969703" cy="1015663"/>
          </a:xfrm>
          <a:prstGeom prst="rect">
            <a:avLst/>
          </a:prstGeom>
          <a:noFill/>
        </p:spPr>
        <p:txBody>
          <a:bodyPr wrap="square" rtlCol="0">
            <a:spAutoFit/>
          </a:bodyPr>
          <a:lstStyle/>
          <a:p>
            <a:r>
              <a:rPr lang="fr-FR" sz="2000" dirty="0"/>
              <a:t>Si aucun critère ne correspond, ne propose rien</a:t>
            </a:r>
            <a:endParaRPr lang="fr-FR" dirty="0"/>
          </a:p>
        </p:txBody>
      </p:sp>
      <p:pic>
        <p:nvPicPr>
          <p:cNvPr id="5" name="Image 4">
            <a:extLst>
              <a:ext uri="{FF2B5EF4-FFF2-40B4-BE49-F238E27FC236}">
                <a16:creationId xmlns:a16="http://schemas.microsoft.com/office/drawing/2014/main" id="{568D9D4E-B47D-92E9-395D-2DAB4B9E3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462" y="2197491"/>
            <a:ext cx="8439584" cy="2482978"/>
          </a:xfrm>
          <a:prstGeom prst="rect">
            <a:avLst/>
          </a:prstGeom>
        </p:spPr>
      </p:pic>
      <p:sp>
        <p:nvSpPr>
          <p:cNvPr id="6" name="Rectangle 5">
            <a:extLst>
              <a:ext uri="{FF2B5EF4-FFF2-40B4-BE49-F238E27FC236}">
                <a16:creationId xmlns:a16="http://schemas.microsoft.com/office/drawing/2014/main" id="{58089E45-46FA-D958-AF14-DEEE661159F9}"/>
              </a:ext>
            </a:extLst>
          </p:cNvPr>
          <p:cNvSpPr/>
          <p:nvPr/>
        </p:nvSpPr>
        <p:spPr>
          <a:xfrm>
            <a:off x="3754529" y="3339643"/>
            <a:ext cx="2730938" cy="385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81AA55AC-2248-4A40-264F-EE07204AC749}"/>
              </a:ext>
            </a:extLst>
          </p:cNvPr>
          <p:cNvCxnSpPr>
            <a:cxnSpLocks/>
          </p:cNvCxnSpPr>
          <p:nvPr/>
        </p:nvCxnSpPr>
        <p:spPr>
          <a:xfrm>
            <a:off x="2708841" y="3532488"/>
            <a:ext cx="95722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138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56480" y="1769093"/>
            <a:ext cx="2969703" cy="2862322"/>
          </a:xfrm>
          <a:prstGeom prst="rect">
            <a:avLst/>
          </a:prstGeom>
          <a:noFill/>
        </p:spPr>
        <p:txBody>
          <a:bodyPr wrap="square" rtlCol="0">
            <a:spAutoFit/>
          </a:bodyPr>
          <a:lstStyle/>
          <a:p>
            <a:r>
              <a:rPr lang="fr-FR" sz="2000" dirty="0">
                <a:solidFill>
                  <a:srgbClr val="FF0000"/>
                </a:solidFill>
              </a:rPr>
              <a:t>En cliquant sur « Mobile Home » dans le menu :</a:t>
            </a:r>
          </a:p>
          <a:p>
            <a:endParaRPr lang="fr-FR" sz="2000" dirty="0">
              <a:solidFill>
                <a:srgbClr val="FF0000"/>
              </a:solidFill>
            </a:endParaRPr>
          </a:p>
          <a:p>
            <a:r>
              <a:rPr lang="fr-FR" sz="2000" dirty="0"/>
              <a:t>Nous avons des propositions de réservations avec leurs caractéristiques en seulement 1 clique et leur tarif</a:t>
            </a:r>
            <a:endParaRPr lang="fr-FR" dirty="0"/>
          </a:p>
        </p:txBody>
      </p:sp>
      <p:pic>
        <p:nvPicPr>
          <p:cNvPr id="5" name="Image 4">
            <a:extLst>
              <a:ext uri="{FF2B5EF4-FFF2-40B4-BE49-F238E27FC236}">
                <a16:creationId xmlns:a16="http://schemas.microsoft.com/office/drawing/2014/main" id="{22DBF4BE-92FF-C946-D495-83BCB16C9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739" y="114462"/>
            <a:ext cx="6056136" cy="4626871"/>
          </a:xfrm>
          <a:prstGeom prst="rect">
            <a:avLst/>
          </a:prstGeom>
        </p:spPr>
      </p:pic>
      <p:cxnSp>
        <p:nvCxnSpPr>
          <p:cNvPr id="6" name="Connecteur droit avec flèche 5">
            <a:extLst>
              <a:ext uri="{FF2B5EF4-FFF2-40B4-BE49-F238E27FC236}">
                <a16:creationId xmlns:a16="http://schemas.microsoft.com/office/drawing/2014/main" id="{37C900AB-911D-1A5D-520E-EBBB98BE2E6C}"/>
              </a:ext>
            </a:extLst>
          </p:cNvPr>
          <p:cNvCxnSpPr>
            <a:cxnSpLocks/>
          </p:cNvCxnSpPr>
          <p:nvPr/>
        </p:nvCxnSpPr>
        <p:spPr>
          <a:xfrm flipV="1">
            <a:off x="2249976" y="2760133"/>
            <a:ext cx="2550624" cy="440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3B227EE-0BBA-472C-45F8-0063FED289D4}"/>
              </a:ext>
            </a:extLst>
          </p:cNvPr>
          <p:cNvSpPr/>
          <p:nvPr/>
        </p:nvSpPr>
        <p:spPr>
          <a:xfrm>
            <a:off x="4968739" y="114462"/>
            <a:ext cx="3692661" cy="4779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045F3786-A7A3-FD9D-EB63-5D6CEC169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095" y="4168731"/>
            <a:ext cx="5379772" cy="2378811"/>
          </a:xfrm>
          <a:prstGeom prst="rect">
            <a:avLst/>
          </a:prstGeom>
        </p:spPr>
      </p:pic>
      <p:cxnSp>
        <p:nvCxnSpPr>
          <p:cNvPr id="20" name="Connecteur droit avec flèche 19">
            <a:extLst>
              <a:ext uri="{FF2B5EF4-FFF2-40B4-BE49-F238E27FC236}">
                <a16:creationId xmlns:a16="http://schemas.microsoft.com/office/drawing/2014/main" id="{9FC4ADDD-11BC-74EB-5EA3-C73C4A92822A}"/>
              </a:ext>
            </a:extLst>
          </p:cNvPr>
          <p:cNvCxnSpPr>
            <a:cxnSpLocks/>
          </p:cNvCxnSpPr>
          <p:nvPr/>
        </p:nvCxnSpPr>
        <p:spPr>
          <a:xfrm>
            <a:off x="2431227" y="4411354"/>
            <a:ext cx="2821860" cy="9226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A397D2D-BD50-8062-9600-CCCE0E2D3E82}"/>
              </a:ext>
            </a:extLst>
          </p:cNvPr>
          <p:cNvSpPr/>
          <p:nvPr/>
        </p:nvSpPr>
        <p:spPr>
          <a:xfrm>
            <a:off x="5450749" y="4157906"/>
            <a:ext cx="5183384" cy="2276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6410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57AEFC7-C6C9-C0FE-9EE8-6226685193DA}"/>
              </a:ext>
            </a:extLst>
          </p:cNvPr>
          <p:cNvSpPr txBox="1"/>
          <p:nvPr/>
        </p:nvSpPr>
        <p:spPr>
          <a:xfrm>
            <a:off x="3957145" y="112643"/>
            <a:ext cx="4277709" cy="369332"/>
          </a:xfrm>
          <a:prstGeom prst="rect">
            <a:avLst/>
          </a:prstGeom>
          <a:noFill/>
        </p:spPr>
        <p:txBody>
          <a:bodyPr wrap="none" rtlCol="0">
            <a:spAutoFit/>
          </a:bodyPr>
          <a:lstStyle/>
          <a:p>
            <a:r>
              <a:rPr lang="fr-FR" dirty="0"/>
              <a:t>Recherche sur google « Camping Somme » :</a:t>
            </a:r>
          </a:p>
        </p:txBody>
      </p:sp>
      <p:pic>
        <p:nvPicPr>
          <p:cNvPr id="6" name="Image 5">
            <a:extLst>
              <a:ext uri="{FF2B5EF4-FFF2-40B4-BE49-F238E27FC236}">
                <a16:creationId xmlns:a16="http://schemas.microsoft.com/office/drawing/2014/main" id="{6531D04C-A896-80D1-8EB3-5EB499E3A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94" y="588517"/>
            <a:ext cx="5432514" cy="5680966"/>
          </a:xfrm>
          <a:prstGeom prst="rect">
            <a:avLst/>
          </a:prstGeom>
        </p:spPr>
      </p:pic>
      <p:pic>
        <p:nvPicPr>
          <p:cNvPr id="8" name="Image 7">
            <a:extLst>
              <a:ext uri="{FF2B5EF4-FFF2-40B4-BE49-F238E27FC236}">
                <a16:creationId xmlns:a16="http://schemas.microsoft.com/office/drawing/2014/main" id="{F580BEBD-3822-FF31-B14C-5DB0A8852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016" y="588517"/>
            <a:ext cx="3716454" cy="3470873"/>
          </a:xfrm>
          <a:prstGeom prst="rect">
            <a:avLst/>
          </a:prstGeom>
        </p:spPr>
      </p:pic>
      <p:pic>
        <p:nvPicPr>
          <p:cNvPr id="10" name="Image 9">
            <a:extLst>
              <a:ext uri="{FF2B5EF4-FFF2-40B4-BE49-F238E27FC236}">
                <a16:creationId xmlns:a16="http://schemas.microsoft.com/office/drawing/2014/main" id="{35108B07-CBB0-6C9D-00B1-E6B8F5785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948" y="4371792"/>
            <a:ext cx="5240688" cy="2373565"/>
          </a:xfrm>
          <a:prstGeom prst="rect">
            <a:avLst/>
          </a:prstGeom>
        </p:spPr>
      </p:pic>
      <p:sp>
        <p:nvSpPr>
          <p:cNvPr id="11" name="ZoneTexte 10">
            <a:extLst>
              <a:ext uri="{FF2B5EF4-FFF2-40B4-BE49-F238E27FC236}">
                <a16:creationId xmlns:a16="http://schemas.microsoft.com/office/drawing/2014/main" id="{92CA607C-4A90-FD6C-901A-BFAD5DA9F3C8}"/>
              </a:ext>
            </a:extLst>
          </p:cNvPr>
          <p:cNvSpPr txBox="1"/>
          <p:nvPr/>
        </p:nvSpPr>
        <p:spPr>
          <a:xfrm>
            <a:off x="2837637" y="219185"/>
            <a:ext cx="303428" cy="369332"/>
          </a:xfrm>
          <a:prstGeom prst="rect">
            <a:avLst/>
          </a:prstGeom>
          <a:noFill/>
        </p:spPr>
        <p:txBody>
          <a:bodyPr wrap="square" rtlCol="0">
            <a:spAutoFit/>
          </a:bodyPr>
          <a:lstStyle/>
          <a:p>
            <a:r>
              <a:rPr lang="fr-FR" dirty="0"/>
              <a:t>1</a:t>
            </a:r>
          </a:p>
        </p:txBody>
      </p:sp>
      <p:sp>
        <p:nvSpPr>
          <p:cNvPr id="12" name="ZoneTexte 11">
            <a:extLst>
              <a:ext uri="{FF2B5EF4-FFF2-40B4-BE49-F238E27FC236}">
                <a16:creationId xmlns:a16="http://schemas.microsoft.com/office/drawing/2014/main" id="{4F5E6A49-3212-D692-A654-035404C135EF}"/>
              </a:ext>
            </a:extLst>
          </p:cNvPr>
          <p:cNvSpPr txBox="1"/>
          <p:nvPr/>
        </p:nvSpPr>
        <p:spPr>
          <a:xfrm>
            <a:off x="8717578" y="219185"/>
            <a:ext cx="303428" cy="369332"/>
          </a:xfrm>
          <a:prstGeom prst="rect">
            <a:avLst/>
          </a:prstGeom>
          <a:noFill/>
        </p:spPr>
        <p:txBody>
          <a:bodyPr wrap="square" rtlCol="0">
            <a:spAutoFit/>
          </a:bodyPr>
          <a:lstStyle/>
          <a:p>
            <a:r>
              <a:rPr lang="fr-FR" dirty="0"/>
              <a:t>2</a:t>
            </a:r>
          </a:p>
        </p:txBody>
      </p:sp>
      <p:sp>
        <p:nvSpPr>
          <p:cNvPr id="13" name="ZoneTexte 12">
            <a:extLst>
              <a:ext uri="{FF2B5EF4-FFF2-40B4-BE49-F238E27FC236}">
                <a16:creationId xmlns:a16="http://schemas.microsoft.com/office/drawing/2014/main" id="{DCDD5197-1ADE-E606-0232-69E3B7077111}"/>
              </a:ext>
            </a:extLst>
          </p:cNvPr>
          <p:cNvSpPr txBox="1"/>
          <p:nvPr/>
        </p:nvSpPr>
        <p:spPr>
          <a:xfrm>
            <a:off x="8717578" y="4030925"/>
            <a:ext cx="303428" cy="369332"/>
          </a:xfrm>
          <a:prstGeom prst="rect">
            <a:avLst/>
          </a:prstGeom>
          <a:noFill/>
        </p:spPr>
        <p:txBody>
          <a:bodyPr wrap="square" rtlCol="0">
            <a:spAutoFit/>
          </a:bodyPr>
          <a:lstStyle/>
          <a:p>
            <a:r>
              <a:rPr lang="fr-FR" dirty="0"/>
              <a:t>3</a:t>
            </a:r>
          </a:p>
        </p:txBody>
      </p:sp>
    </p:spTree>
    <p:extLst>
      <p:ext uri="{BB962C8B-B14F-4D97-AF65-F5344CB8AC3E}">
        <p14:creationId xmlns:p14="http://schemas.microsoft.com/office/powerpoint/2010/main" val="1755552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de la Baie camping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Quatrième position</a:t>
            </a:r>
          </a:p>
        </p:txBody>
      </p:sp>
      <p:pic>
        <p:nvPicPr>
          <p:cNvPr id="3" name="Image 2">
            <a:extLst>
              <a:ext uri="{FF2B5EF4-FFF2-40B4-BE49-F238E27FC236}">
                <a16:creationId xmlns:a16="http://schemas.microsoft.com/office/drawing/2014/main" id="{58EE4AFE-CFD5-CBA2-8738-7095EF2A0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070" y="715618"/>
            <a:ext cx="3808180" cy="5887613"/>
          </a:xfrm>
          <a:prstGeom prst="rect">
            <a:avLst/>
          </a:prstGeom>
        </p:spPr>
      </p:pic>
      <p:cxnSp>
        <p:nvCxnSpPr>
          <p:cNvPr id="4" name="Connecteur droit avec flèche 3">
            <a:extLst>
              <a:ext uri="{FF2B5EF4-FFF2-40B4-BE49-F238E27FC236}">
                <a16:creationId xmlns:a16="http://schemas.microsoft.com/office/drawing/2014/main" id="{3AD93D95-38B8-451C-A2F4-FA7AF9795C94}"/>
              </a:ext>
            </a:extLst>
          </p:cNvPr>
          <p:cNvCxnSpPr>
            <a:cxnSpLocks/>
          </p:cNvCxnSpPr>
          <p:nvPr/>
        </p:nvCxnSpPr>
        <p:spPr>
          <a:xfrm>
            <a:off x="2392017" y="3072056"/>
            <a:ext cx="4764157" cy="24872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82077E8-6A49-3B6A-6317-5D18D966B8FB}"/>
              </a:ext>
            </a:extLst>
          </p:cNvPr>
          <p:cNvSpPr/>
          <p:nvPr/>
        </p:nvSpPr>
        <p:spPr>
          <a:xfrm>
            <a:off x="7306021" y="5426764"/>
            <a:ext cx="3501128" cy="828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1858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4616648"/>
          </a:xfrm>
          <a:prstGeom prst="rect">
            <a:avLst/>
          </a:prstGeom>
          <a:noFill/>
        </p:spPr>
        <p:txBody>
          <a:bodyPr wrap="square" rtlCol="0">
            <a:spAutoFit/>
          </a:bodyPr>
          <a:lstStyle/>
          <a:p>
            <a:r>
              <a:rPr lang="fr-FR" sz="2000" dirty="0">
                <a:solidFill>
                  <a:srgbClr val="FF0000"/>
                </a:solidFill>
              </a:rPr>
              <a:t>Page d’accueil du Camping de la Baie :</a:t>
            </a:r>
          </a:p>
          <a:p>
            <a:endParaRPr lang="fr-FR" sz="2000" dirty="0">
              <a:solidFill>
                <a:srgbClr val="FF0000"/>
              </a:solidFill>
            </a:endParaRPr>
          </a:p>
          <a:p>
            <a:r>
              <a:rPr lang="fr-FR" dirty="0"/>
              <a:t>À peine arrivé sur le site une pop-up apparait (le bouton fermer ne fonctionne pas si nous quittons la page avant que celle-ci n’apparait complétement, appuyons quelque part et revenons sur le site. Obligé de faire ctrl+f5 car juste f5 ne règle pas le problème). Elle apparait à chaque fois que nous retournons à l’accueil, ce qui donne un effet de « spam »</a:t>
            </a:r>
          </a:p>
        </p:txBody>
      </p:sp>
      <p:pic>
        <p:nvPicPr>
          <p:cNvPr id="6" name="Image 5">
            <a:extLst>
              <a:ext uri="{FF2B5EF4-FFF2-40B4-BE49-F238E27FC236}">
                <a16:creationId xmlns:a16="http://schemas.microsoft.com/office/drawing/2014/main" id="{CBB668D2-B74E-A4D9-6D00-39FF52F2B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842" y="1168284"/>
            <a:ext cx="7302875" cy="4521432"/>
          </a:xfrm>
          <a:prstGeom prst="rect">
            <a:avLst/>
          </a:prstGeom>
        </p:spPr>
      </p:pic>
      <p:sp>
        <p:nvSpPr>
          <p:cNvPr id="7" name="Rectangle 6">
            <a:extLst>
              <a:ext uri="{FF2B5EF4-FFF2-40B4-BE49-F238E27FC236}">
                <a16:creationId xmlns:a16="http://schemas.microsoft.com/office/drawing/2014/main" id="{5CA8B086-1EF1-DD5B-8454-1988DE8E3B52}"/>
              </a:ext>
            </a:extLst>
          </p:cNvPr>
          <p:cNvSpPr/>
          <p:nvPr/>
        </p:nvSpPr>
        <p:spPr>
          <a:xfrm>
            <a:off x="4450999" y="1643896"/>
            <a:ext cx="6657268" cy="36304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74BAE4A8-B687-70C7-0027-BAA9E8E7F124}"/>
              </a:ext>
            </a:extLst>
          </p:cNvPr>
          <p:cNvCxnSpPr>
            <a:cxnSpLocks/>
          </p:cNvCxnSpPr>
          <p:nvPr/>
        </p:nvCxnSpPr>
        <p:spPr>
          <a:xfrm flipV="1">
            <a:off x="2912533" y="2844800"/>
            <a:ext cx="1325309" cy="135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509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39164" y="393565"/>
            <a:ext cx="2969703" cy="6247864"/>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Informations pour contacter/trouver le camping (disparait lorsqu'on défile la page)</a:t>
            </a:r>
          </a:p>
          <a:p>
            <a:endParaRPr lang="fr-FR" dirty="0"/>
          </a:p>
          <a:p>
            <a:r>
              <a:rPr lang="fr-FR" dirty="0"/>
              <a:t>Menu</a:t>
            </a:r>
          </a:p>
          <a:p>
            <a:endParaRPr lang="fr-FR" dirty="0"/>
          </a:p>
          <a:p>
            <a:r>
              <a:rPr lang="fr-FR" dirty="0"/>
              <a:t>Bouton qui amène sur une page pour faire une recherche de réservation (défile la page en même temps que nous)</a:t>
            </a:r>
          </a:p>
          <a:p>
            <a:endParaRPr lang="fr-FR" dirty="0"/>
          </a:p>
          <a:p>
            <a:r>
              <a:rPr lang="fr-FR" dirty="0"/>
              <a:t>Bouton qui amène sur une page pour faire une recherche de réservation et propose des mobile-homes (défile la page en même temps que nous)</a:t>
            </a:r>
          </a:p>
          <a:p>
            <a:endParaRPr lang="fr-FR" dirty="0"/>
          </a:p>
        </p:txBody>
      </p:sp>
      <p:pic>
        <p:nvPicPr>
          <p:cNvPr id="3" name="Image 2">
            <a:extLst>
              <a:ext uri="{FF2B5EF4-FFF2-40B4-BE49-F238E27FC236}">
                <a16:creationId xmlns:a16="http://schemas.microsoft.com/office/drawing/2014/main" id="{E950C971-5E57-D743-4954-F0462763F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1" y="1325741"/>
            <a:ext cx="8441266" cy="4206517"/>
          </a:xfrm>
          <a:prstGeom prst="rect">
            <a:avLst/>
          </a:prstGeom>
        </p:spPr>
      </p:pic>
      <p:sp>
        <p:nvSpPr>
          <p:cNvPr id="5" name="Rectangle 4">
            <a:extLst>
              <a:ext uri="{FF2B5EF4-FFF2-40B4-BE49-F238E27FC236}">
                <a16:creationId xmlns:a16="http://schemas.microsoft.com/office/drawing/2014/main" id="{0B7B32B5-E655-2FF2-7E0D-89F72E79C7A0}"/>
              </a:ext>
            </a:extLst>
          </p:cNvPr>
          <p:cNvSpPr/>
          <p:nvPr/>
        </p:nvSpPr>
        <p:spPr>
          <a:xfrm>
            <a:off x="4442530" y="1802824"/>
            <a:ext cx="6454069"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avec flèche 7">
            <a:extLst>
              <a:ext uri="{FF2B5EF4-FFF2-40B4-BE49-F238E27FC236}">
                <a16:creationId xmlns:a16="http://schemas.microsoft.com/office/drawing/2014/main" id="{CBF601BC-2A16-A527-1FC6-9CD505CA7921}"/>
              </a:ext>
            </a:extLst>
          </p:cNvPr>
          <p:cNvCxnSpPr>
            <a:cxnSpLocks/>
          </p:cNvCxnSpPr>
          <p:nvPr/>
        </p:nvCxnSpPr>
        <p:spPr>
          <a:xfrm flipV="1">
            <a:off x="973667" y="1948070"/>
            <a:ext cx="3306785" cy="5813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5E46F506-CBB2-5471-E33B-58D5C03497A6}"/>
              </a:ext>
            </a:extLst>
          </p:cNvPr>
          <p:cNvCxnSpPr>
            <a:cxnSpLocks/>
          </p:cNvCxnSpPr>
          <p:nvPr/>
        </p:nvCxnSpPr>
        <p:spPr>
          <a:xfrm>
            <a:off x="2259895" y="1238640"/>
            <a:ext cx="830438" cy="93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5C3D07B-C87B-C612-AD76-89B3F4BA1978}"/>
              </a:ext>
            </a:extLst>
          </p:cNvPr>
          <p:cNvSpPr/>
          <p:nvPr/>
        </p:nvSpPr>
        <p:spPr>
          <a:xfrm>
            <a:off x="3208867" y="1247970"/>
            <a:ext cx="5461001"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2AF2AFE2-29EB-A79C-B9AD-1D582319688B}"/>
              </a:ext>
            </a:extLst>
          </p:cNvPr>
          <p:cNvSpPr/>
          <p:nvPr/>
        </p:nvSpPr>
        <p:spPr>
          <a:xfrm>
            <a:off x="7126464" y="3987223"/>
            <a:ext cx="959203" cy="931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B75F745F-9DCA-4894-C184-A0D9B4A3B266}"/>
              </a:ext>
            </a:extLst>
          </p:cNvPr>
          <p:cNvSpPr/>
          <p:nvPr/>
        </p:nvSpPr>
        <p:spPr>
          <a:xfrm>
            <a:off x="10309931" y="4495800"/>
            <a:ext cx="1407936" cy="423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1758355B-7A85-D442-DBDF-8596F026D016}"/>
              </a:ext>
            </a:extLst>
          </p:cNvPr>
          <p:cNvCxnSpPr>
            <a:cxnSpLocks/>
          </p:cNvCxnSpPr>
          <p:nvPr/>
        </p:nvCxnSpPr>
        <p:spPr>
          <a:xfrm>
            <a:off x="2886870" y="3517497"/>
            <a:ext cx="4174330" cy="4697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F309E767-81E2-D5BA-1222-1DD9906C8A2C}"/>
              </a:ext>
            </a:extLst>
          </p:cNvPr>
          <p:cNvCxnSpPr>
            <a:cxnSpLocks/>
          </p:cNvCxnSpPr>
          <p:nvPr/>
        </p:nvCxnSpPr>
        <p:spPr>
          <a:xfrm>
            <a:off x="2886870" y="3690138"/>
            <a:ext cx="7357797" cy="10173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EE7CC12-68A1-54FA-7AE8-BF6835672F3D}"/>
              </a:ext>
            </a:extLst>
          </p:cNvPr>
          <p:cNvSpPr/>
          <p:nvPr/>
        </p:nvSpPr>
        <p:spPr>
          <a:xfrm>
            <a:off x="10375195" y="4919132"/>
            <a:ext cx="1407936" cy="296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avec flèche 29">
            <a:extLst>
              <a:ext uri="{FF2B5EF4-FFF2-40B4-BE49-F238E27FC236}">
                <a16:creationId xmlns:a16="http://schemas.microsoft.com/office/drawing/2014/main" id="{ECF8D114-9B2D-086A-8635-63D723090F30}"/>
              </a:ext>
            </a:extLst>
          </p:cNvPr>
          <p:cNvCxnSpPr>
            <a:cxnSpLocks/>
          </p:cNvCxnSpPr>
          <p:nvPr/>
        </p:nvCxnSpPr>
        <p:spPr>
          <a:xfrm flipV="1">
            <a:off x="2960041" y="5067299"/>
            <a:ext cx="7284626" cy="4325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409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5" y="1980962"/>
            <a:ext cx="2969703" cy="3200876"/>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Bouton non intégré visuellement</a:t>
            </a:r>
          </a:p>
          <a:p>
            <a:endParaRPr lang="fr-FR" dirty="0"/>
          </a:p>
          <a:p>
            <a:r>
              <a:rPr lang="fr-FR" dirty="0"/>
              <a:t>Paragraphe non pertinent et inutile</a:t>
            </a:r>
          </a:p>
          <a:p>
            <a:endParaRPr lang="fr-FR" dirty="0"/>
          </a:p>
          <a:p>
            <a:r>
              <a:rPr lang="fr-FR" dirty="0"/>
              <a:t>Beaucoup de paragraphes sans titre, on ne sait plus où tourner de la tête</a:t>
            </a:r>
          </a:p>
        </p:txBody>
      </p:sp>
      <p:pic>
        <p:nvPicPr>
          <p:cNvPr id="40" name="Image 39">
            <a:extLst>
              <a:ext uri="{FF2B5EF4-FFF2-40B4-BE49-F238E27FC236}">
                <a16:creationId xmlns:a16="http://schemas.microsoft.com/office/drawing/2014/main" id="{F7F22E73-3807-27C4-676F-D80563135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232" y="1092200"/>
            <a:ext cx="5780290" cy="4978400"/>
          </a:xfrm>
          <a:prstGeom prst="rect">
            <a:avLst/>
          </a:prstGeom>
        </p:spPr>
      </p:pic>
      <p:sp>
        <p:nvSpPr>
          <p:cNvPr id="41" name="Rectangle 40">
            <a:extLst>
              <a:ext uri="{FF2B5EF4-FFF2-40B4-BE49-F238E27FC236}">
                <a16:creationId xmlns:a16="http://schemas.microsoft.com/office/drawing/2014/main" id="{319EBA70-9452-5B78-24AF-58B9B80A883A}"/>
              </a:ext>
            </a:extLst>
          </p:cNvPr>
          <p:cNvSpPr/>
          <p:nvPr/>
        </p:nvSpPr>
        <p:spPr>
          <a:xfrm>
            <a:off x="5559415" y="3843518"/>
            <a:ext cx="5780290" cy="2328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125F38F0-0F0F-4C8E-7562-BF20E4B26439}"/>
              </a:ext>
            </a:extLst>
          </p:cNvPr>
          <p:cNvSpPr/>
          <p:nvPr/>
        </p:nvSpPr>
        <p:spPr>
          <a:xfrm>
            <a:off x="7489815" y="1794584"/>
            <a:ext cx="3849890" cy="19473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4" name="Connecteur droit avec flèche 43">
            <a:extLst>
              <a:ext uri="{FF2B5EF4-FFF2-40B4-BE49-F238E27FC236}">
                <a16:creationId xmlns:a16="http://schemas.microsoft.com/office/drawing/2014/main" id="{08BBBE77-1BCF-6182-1F2B-32000362E5AB}"/>
              </a:ext>
            </a:extLst>
          </p:cNvPr>
          <p:cNvCxnSpPr>
            <a:cxnSpLocks/>
          </p:cNvCxnSpPr>
          <p:nvPr/>
        </p:nvCxnSpPr>
        <p:spPr>
          <a:xfrm flipV="1">
            <a:off x="3074885" y="2463800"/>
            <a:ext cx="3996267" cy="889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6E372225-0601-D9BA-3F0F-E35D9F592F14}"/>
              </a:ext>
            </a:extLst>
          </p:cNvPr>
          <p:cNvCxnSpPr>
            <a:cxnSpLocks/>
          </p:cNvCxnSpPr>
          <p:nvPr/>
        </p:nvCxnSpPr>
        <p:spPr>
          <a:xfrm>
            <a:off x="3272779" y="4394200"/>
            <a:ext cx="220281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46FF8CE-B388-5272-7059-C4FF28E9F134}"/>
              </a:ext>
            </a:extLst>
          </p:cNvPr>
          <p:cNvSpPr/>
          <p:nvPr/>
        </p:nvSpPr>
        <p:spPr>
          <a:xfrm>
            <a:off x="7489815" y="990600"/>
            <a:ext cx="1908185" cy="550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 name="Connecteur droit avec flèche 52">
            <a:extLst>
              <a:ext uri="{FF2B5EF4-FFF2-40B4-BE49-F238E27FC236}">
                <a16:creationId xmlns:a16="http://schemas.microsoft.com/office/drawing/2014/main" id="{FFA843D8-2768-CE6A-CDF6-622E4892AC63}"/>
              </a:ext>
            </a:extLst>
          </p:cNvPr>
          <p:cNvCxnSpPr>
            <a:cxnSpLocks/>
          </p:cNvCxnSpPr>
          <p:nvPr/>
        </p:nvCxnSpPr>
        <p:spPr>
          <a:xfrm flipV="1">
            <a:off x="2474908" y="1333500"/>
            <a:ext cx="4931090" cy="1625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22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5" y="1980962"/>
            <a:ext cx="2969703" cy="2369880"/>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Caractéristiques du camping</a:t>
            </a:r>
          </a:p>
          <a:p>
            <a:endParaRPr lang="fr-FR" dirty="0"/>
          </a:p>
          <a:p>
            <a:r>
              <a:rPr lang="fr-FR" dirty="0"/>
              <a:t>Plan du camping</a:t>
            </a:r>
          </a:p>
          <a:p>
            <a:endParaRPr lang="fr-FR" dirty="0"/>
          </a:p>
          <a:p>
            <a:r>
              <a:rPr lang="fr-FR" dirty="0"/>
              <a:t>Possibilité de voir les locations grâce à un bouton</a:t>
            </a:r>
          </a:p>
        </p:txBody>
      </p:sp>
      <p:pic>
        <p:nvPicPr>
          <p:cNvPr id="3" name="Image 2">
            <a:extLst>
              <a:ext uri="{FF2B5EF4-FFF2-40B4-BE49-F238E27FC236}">
                <a16:creationId xmlns:a16="http://schemas.microsoft.com/office/drawing/2014/main" id="{0BC13A69-07EC-E030-5DC6-5CB9456BC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534" y="1096432"/>
            <a:ext cx="7702810" cy="4093024"/>
          </a:xfrm>
          <a:prstGeom prst="rect">
            <a:avLst/>
          </a:prstGeom>
        </p:spPr>
      </p:pic>
      <p:sp>
        <p:nvSpPr>
          <p:cNvPr id="5" name="Rectangle 4">
            <a:extLst>
              <a:ext uri="{FF2B5EF4-FFF2-40B4-BE49-F238E27FC236}">
                <a16:creationId xmlns:a16="http://schemas.microsoft.com/office/drawing/2014/main" id="{3CA00379-E58A-0361-C885-8081F535B7A6}"/>
              </a:ext>
            </a:extLst>
          </p:cNvPr>
          <p:cNvSpPr/>
          <p:nvPr/>
        </p:nvSpPr>
        <p:spPr>
          <a:xfrm>
            <a:off x="3928535" y="1705795"/>
            <a:ext cx="4936066" cy="2747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A2D0F27B-3B67-C6A6-ACD8-9497CFCC8EF1}"/>
              </a:ext>
            </a:extLst>
          </p:cNvPr>
          <p:cNvCxnSpPr>
            <a:cxnSpLocks/>
          </p:cNvCxnSpPr>
          <p:nvPr/>
        </p:nvCxnSpPr>
        <p:spPr>
          <a:xfrm flipV="1">
            <a:off x="3259667" y="2675467"/>
            <a:ext cx="516466" cy="888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8694E78-D3EF-2C16-3B7F-EB001D892A98}"/>
              </a:ext>
            </a:extLst>
          </p:cNvPr>
          <p:cNvSpPr/>
          <p:nvPr/>
        </p:nvSpPr>
        <p:spPr>
          <a:xfrm>
            <a:off x="9008535" y="1705795"/>
            <a:ext cx="1921932" cy="2747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D36D75B-CABA-3810-BE23-A92522792238}"/>
              </a:ext>
            </a:extLst>
          </p:cNvPr>
          <p:cNvSpPr/>
          <p:nvPr/>
        </p:nvSpPr>
        <p:spPr>
          <a:xfrm>
            <a:off x="6443136" y="4525195"/>
            <a:ext cx="1921932" cy="4532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E676803E-B635-D93D-2E91-1630D1F04508}"/>
              </a:ext>
            </a:extLst>
          </p:cNvPr>
          <p:cNvCxnSpPr>
            <a:cxnSpLocks/>
          </p:cNvCxnSpPr>
          <p:nvPr/>
        </p:nvCxnSpPr>
        <p:spPr>
          <a:xfrm>
            <a:off x="3268134" y="4138201"/>
            <a:ext cx="3128434" cy="6093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2579D3D3-0E61-546E-9B4B-2CFDD38ABD46}"/>
              </a:ext>
            </a:extLst>
          </p:cNvPr>
          <p:cNvCxnSpPr>
            <a:cxnSpLocks/>
          </p:cNvCxnSpPr>
          <p:nvPr/>
        </p:nvCxnSpPr>
        <p:spPr>
          <a:xfrm flipV="1">
            <a:off x="2192867" y="3079631"/>
            <a:ext cx="6815668" cy="3493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114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5" y="1980962"/>
            <a:ext cx="2969703" cy="3200876"/>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Différents avis sont visibles, ils défilent automatiques et nous pouvons même déposer notre propre avis (les avis viennent de google)</a:t>
            </a:r>
          </a:p>
          <a:p>
            <a:endParaRPr lang="fr-FR" dirty="0"/>
          </a:p>
          <a:p>
            <a:r>
              <a:rPr lang="fr-FR" dirty="0"/>
              <a:t>Un bouton « Réservation » à la fin du site pour insinuer le client à réserver</a:t>
            </a:r>
          </a:p>
        </p:txBody>
      </p:sp>
      <p:pic>
        <p:nvPicPr>
          <p:cNvPr id="7" name="Image 6">
            <a:extLst>
              <a:ext uri="{FF2B5EF4-FFF2-40B4-BE49-F238E27FC236}">
                <a16:creationId xmlns:a16="http://schemas.microsoft.com/office/drawing/2014/main" id="{5F450A86-28AD-03C9-5073-5A7AA9EAA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762" y="359595"/>
            <a:ext cx="7016637" cy="2918995"/>
          </a:xfrm>
          <a:prstGeom prst="rect">
            <a:avLst/>
          </a:prstGeom>
        </p:spPr>
      </p:pic>
      <p:pic>
        <p:nvPicPr>
          <p:cNvPr id="13" name="Image 12">
            <a:extLst>
              <a:ext uri="{FF2B5EF4-FFF2-40B4-BE49-F238E27FC236}">
                <a16:creationId xmlns:a16="http://schemas.microsoft.com/office/drawing/2014/main" id="{CF3304B4-FC8B-AF1C-1D1D-0D7A0B6D4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0" y="3128892"/>
            <a:ext cx="5291796" cy="3609202"/>
          </a:xfrm>
          <a:prstGeom prst="rect">
            <a:avLst/>
          </a:prstGeom>
        </p:spPr>
      </p:pic>
      <p:sp>
        <p:nvSpPr>
          <p:cNvPr id="14" name="Rectangle 13">
            <a:extLst>
              <a:ext uri="{FF2B5EF4-FFF2-40B4-BE49-F238E27FC236}">
                <a16:creationId xmlns:a16="http://schemas.microsoft.com/office/drawing/2014/main" id="{1B75217F-DD89-E2AA-17ED-9893A7587BE4}"/>
              </a:ext>
            </a:extLst>
          </p:cNvPr>
          <p:cNvSpPr/>
          <p:nvPr/>
        </p:nvSpPr>
        <p:spPr>
          <a:xfrm>
            <a:off x="4842935" y="975783"/>
            <a:ext cx="6417731" cy="14372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DF9D1A47-B4FB-B442-9E24-7BB6CF7A3DB6}"/>
              </a:ext>
            </a:extLst>
          </p:cNvPr>
          <p:cNvCxnSpPr>
            <a:cxnSpLocks/>
          </p:cNvCxnSpPr>
          <p:nvPr/>
        </p:nvCxnSpPr>
        <p:spPr>
          <a:xfrm flipV="1">
            <a:off x="3242733" y="1980962"/>
            <a:ext cx="1574800" cy="9000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7B3FB2D-48C6-518F-20BB-4C7E8D41BCA6}"/>
              </a:ext>
            </a:extLst>
          </p:cNvPr>
          <p:cNvSpPr/>
          <p:nvPr/>
        </p:nvSpPr>
        <p:spPr>
          <a:xfrm>
            <a:off x="7374468" y="2667000"/>
            <a:ext cx="1447800" cy="461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429D5524-FE63-7BE7-7189-915663B5AD4F}"/>
              </a:ext>
            </a:extLst>
          </p:cNvPr>
          <p:cNvSpPr/>
          <p:nvPr/>
        </p:nvSpPr>
        <p:spPr>
          <a:xfrm>
            <a:off x="8238511" y="3249493"/>
            <a:ext cx="1074822" cy="461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AD6A951A-80F6-4326-B9ED-89092841F3FF}"/>
              </a:ext>
            </a:extLst>
          </p:cNvPr>
          <p:cNvCxnSpPr>
            <a:cxnSpLocks/>
          </p:cNvCxnSpPr>
          <p:nvPr/>
        </p:nvCxnSpPr>
        <p:spPr>
          <a:xfrm flipV="1">
            <a:off x="3386668" y="2819400"/>
            <a:ext cx="3911599" cy="3671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F7C96EA5-5C31-B791-4D15-3C5274E60402}"/>
              </a:ext>
            </a:extLst>
          </p:cNvPr>
          <p:cNvCxnSpPr>
            <a:cxnSpLocks/>
          </p:cNvCxnSpPr>
          <p:nvPr/>
        </p:nvCxnSpPr>
        <p:spPr>
          <a:xfrm flipV="1">
            <a:off x="3225803" y="3556621"/>
            <a:ext cx="4825997" cy="7439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649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74550" y="1464127"/>
            <a:ext cx="2969703" cy="4616648"/>
          </a:xfrm>
          <a:prstGeom prst="rect">
            <a:avLst/>
          </a:prstGeom>
          <a:noFill/>
        </p:spPr>
        <p:txBody>
          <a:bodyPr wrap="square" rtlCol="0">
            <a:spAutoFit/>
          </a:bodyPr>
          <a:lstStyle/>
          <a:p>
            <a:r>
              <a:rPr lang="fr-FR" sz="2000" dirty="0">
                <a:solidFill>
                  <a:srgbClr val="FF0000"/>
                </a:solidFill>
              </a:rPr>
              <a:t>En cliquant sur « Nos locations » dans le menu :</a:t>
            </a:r>
          </a:p>
          <a:p>
            <a:endParaRPr lang="fr-FR" sz="2000" dirty="0">
              <a:solidFill>
                <a:srgbClr val="FF0000"/>
              </a:solidFill>
            </a:endParaRPr>
          </a:p>
          <a:p>
            <a:r>
              <a:rPr lang="fr-FR" dirty="0"/>
              <a:t>Une barre de recherche est disponible</a:t>
            </a:r>
          </a:p>
          <a:p>
            <a:endParaRPr lang="fr-FR" dirty="0"/>
          </a:p>
          <a:p>
            <a:r>
              <a:rPr lang="fr-FR" dirty="0"/>
              <a:t>Un texte est visible, à cause de ce texte, nous sommes obligé de descendre pour commencer à vois les différentes réservations</a:t>
            </a:r>
          </a:p>
          <a:p>
            <a:endParaRPr lang="fr-FR" dirty="0"/>
          </a:p>
          <a:p>
            <a:r>
              <a:rPr lang="fr-FR" dirty="0"/>
              <a:t>Ici, nous pouvons nous renseigner sur les tarifs et réserver cette propositions si intéressé</a:t>
            </a:r>
          </a:p>
        </p:txBody>
      </p:sp>
      <p:pic>
        <p:nvPicPr>
          <p:cNvPr id="3" name="Image 2">
            <a:extLst>
              <a:ext uri="{FF2B5EF4-FFF2-40B4-BE49-F238E27FC236}">
                <a16:creationId xmlns:a16="http://schemas.microsoft.com/office/drawing/2014/main" id="{94DB57CC-C06F-0383-223E-1C1503ACC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842" y="50342"/>
            <a:ext cx="4868727" cy="3306417"/>
          </a:xfrm>
          <a:prstGeom prst="rect">
            <a:avLst/>
          </a:prstGeom>
        </p:spPr>
      </p:pic>
      <p:pic>
        <p:nvPicPr>
          <p:cNvPr id="6" name="Image 5">
            <a:extLst>
              <a:ext uri="{FF2B5EF4-FFF2-40B4-BE49-F238E27FC236}">
                <a16:creationId xmlns:a16="http://schemas.microsoft.com/office/drawing/2014/main" id="{2D7D9346-2BDD-BFF3-EF60-D5496C7A8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842" y="3464317"/>
            <a:ext cx="4744200" cy="3268579"/>
          </a:xfrm>
          <a:prstGeom prst="rect">
            <a:avLst/>
          </a:prstGeom>
        </p:spPr>
      </p:pic>
      <p:sp>
        <p:nvSpPr>
          <p:cNvPr id="8" name="Rectangle 7">
            <a:extLst>
              <a:ext uri="{FF2B5EF4-FFF2-40B4-BE49-F238E27FC236}">
                <a16:creationId xmlns:a16="http://schemas.microsoft.com/office/drawing/2014/main" id="{2CDB304C-C186-1FDA-34AA-6DFF95109F07}"/>
              </a:ext>
            </a:extLst>
          </p:cNvPr>
          <p:cNvSpPr/>
          <p:nvPr/>
        </p:nvSpPr>
        <p:spPr>
          <a:xfrm>
            <a:off x="5687467" y="1321302"/>
            <a:ext cx="3840846" cy="461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16679D11-A5F1-6657-12BF-7DFEDE8156E6}"/>
              </a:ext>
            </a:extLst>
          </p:cNvPr>
          <p:cNvCxnSpPr>
            <a:cxnSpLocks/>
          </p:cNvCxnSpPr>
          <p:nvPr/>
        </p:nvCxnSpPr>
        <p:spPr>
          <a:xfrm flipV="1">
            <a:off x="3102339" y="1630017"/>
            <a:ext cx="2509957" cy="9356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47173BC-E67E-E91E-9216-55C52E975312}"/>
              </a:ext>
            </a:extLst>
          </p:cNvPr>
          <p:cNvCxnSpPr>
            <a:cxnSpLocks/>
          </p:cNvCxnSpPr>
          <p:nvPr/>
        </p:nvCxnSpPr>
        <p:spPr>
          <a:xfrm flipV="1">
            <a:off x="3200400" y="3057984"/>
            <a:ext cx="2024607" cy="5853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26FE985-5C47-2E3E-7509-759D16054178}"/>
              </a:ext>
            </a:extLst>
          </p:cNvPr>
          <p:cNvSpPr/>
          <p:nvPr/>
        </p:nvSpPr>
        <p:spPr>
          <a:xfrm>
            <a:off x="5349535" y="1980961"/>
            <a:ext cx="4744199" cy="1375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avec flèche 21">
            <a:extLst>
              <a:ext uri="{FF2B5EF4-FFF2-40B4-BE49-F238E27FC236}">
                <a16:creationId xmlns:a16="http://schemas.microsoft.com/office/drawing/2014/main" id="{04378E09-2DC2-3FBE-7A53-E6CF056D56FB}"/>
              </a:ext>
            </a:extLst>
          </p:cNvPr>
          <p:cNvCxnSpPr>
            <a:cxnSpLocks/>
          </p:cNvCxnSpPr>
          <p:nvPr/>
        </p:nvCxnSpPr>
        <p:spPr>
          <a:xfrm flipV="1">
            <a:off x="3344253" y="5261113"/>
            <a:ext cx="1751208" cy="304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5452019-8451-1AB7-6E13-7886662F8B4C}"/>
              </a:ext>
            </a:extLst>
          </p:cNvPr>
          <p:cNvSpPr/>
          <p:nvPr/>
        </p:nvSpPr>
        <p:spPr>
          <a:xfrm>
            <a:off x="5225008" y="3429000"/>
            <a:ext cx="4939562" cy="33038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6105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37324" y="2643571"/>
            <a:ext cx="2969703" cy="1477328"/>
          </a:xfrm>
          <a:prstGeom prst="rect">
            <a:avLst/>
          </a:prstGeom>
          <a:noFill/>
        </p:spPr>
        <p:txBody>
          <a:bodyPr wrap="square" rtlCol="0">
            <a:spAutoFit/>
          </a:bodyPr>
          <a:lstStyle/>
          <a:p>
            <a:r>
              <a:rPr lang="fr-FR" dirty="0"/>
              <a:t>Si la recherche ne donne rien, rien n’est suggéré ici mais il y a encore les chalets proposé toujours en dessous d’un gros texte</a:t>
            </a:r>
          </a:p>
        </p:txBody>
      </p:sp>
      <p:pic>
        <p:nvPicPr>
          <p:cNvPr id="5" name="Image 4">
            <a:extLst>
              <a:ext uri="{FF2B5EF4-FFF2-40B4-BE49-F238E27FC236}">
                <a16:creationId xmlns:a16="http://schemas.microsoft.com/office/drawing/2014/main" id="{BC8AE0D2-91B4-8CAF-122C-DE89DFAFB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574" y="609439"/>
            <a:ext cx="7131149" cy="1063546"/>
          </a:xfrm>
          <a:prstGeom prst="rect">
            <a:avLst/>
          </a:prstGeom>
        </p:spPr>
      </p:pic>
      <p:sp>
        <p:nvSpPr>
          <p:cNvPr id="7" name="Rectangle 6">
            <a:extLst>
              <a:ext uri="{FF2B5EF4-FFF2-40B4-BE49-F238E27FC236}">
                <a16:creationId xmlns:a16="http://schemas.microsoft.com/office/drawing/2014/main" id="{10F296F7-B2B8-C39D-4B0A-785F3918B3E3}"/>
              </a:ext>
            </a:extLst>
          </p:cNvPr>
          <p:cNvSpPr/>
          <p:nvPr/>
        </p:nvSpPr>
        <p:spPr>
          <a:xfrm>
            <a:off x="6283814" y="679319"/>
            <a:ext cx="1939160" cy="864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5721AE71-917E-DD9D-CF2B-6DEF8D254B6E}"/>
              </a:ext>
            </a:extLst>
          </p:cNvPr>
          <p:cNvCxnSpPr>
            <a:cxnSpLocks/>
          </p:cNvCxnSpPr>
          <p:nvPr/>
        </p:nvCxnSpPr>
        <p:spPr>
          <a:xfrm flipV="1">
            <a:off x="3326296" y="1111598"/>
            <a:ext cx="2829339" cy="1658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7BB792A6-4CBB-ADC6-F3AA-2B3F7BF43DA0}"/>
              </a:ext>
            </a:extLst>
          </p:cNvPr>
          <p:cNvCxnSpPr>
            <a:cxnSpLocks/>
          </p:cNvCxnSpPr>
          <p:nvPr/>
        </p:nvCxnSpPr>
        <p:spPr>
          <a:xfrm>
            <a:off x="3335206" y="3201984"/>
            <a:ext cx="998255" cy="84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F7681CBF-CFE6-58CC-CE41-210C329E1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357" y="1908313"/>
            <a:ext cx="6706298" cy="4585696"/>
          </a:xfrm>
          <a:prstGeom prst="rect">
            <a:avLst/>
          </a:prstGeom>
        </p:spPr>
      </p:pic>
      <p:sp>
        <p:nvSpPr>
          <p:cNvPr id="26" name="Rectangle 25">
            <a:extLst>
              <a:ext uri="{FF2B5EF4-FFF2-40B4-BE49-F238E27FC236}">
                <a16:creationId xmlns:a16="http://schemas.microsoft.com/office/drawing/2014/main" id="{60DEC5F0-72D1-DD34-CFCD-AA24B689A5FD}"/>
              </a:ext>
            </a:extLst>
          </p:cNvPr>
          <p:cNvSpPr/>
          <p:nvPr/>
        </p:nvSpPr>
        <p:spPr>
          <a:xfrm>
            <a:off x="4459357" y="1908313"/>
            <a:ext cx="6586330" cy="45856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7308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23766" y="2564295"/>
            <a:ext cx="2969703" cy="1477328"/>
          </a:xfrm>
          <a:prstGeom prst="rect">
            <a:avLst/>
          </a:prstGeom>
          <a:noFill/>
        </p:spPr>
        <p:txBody>
          <a:bodyPr wrap="square" rtlCol="0">
            <a:spAutoFit/>
          </a:bodyPr>
          <a:lstStyle/>
          <a:p>
            <a:r>
              <a:rPr lang="fr-FR" dirty="0"/>
              <a:t>Cette barre de recherche est à peu près dans tous les onglets sauf à l’accueil. Elle se charge un peu en retard par rapport aux autres éléments</a:t>
            </a:r>
          </a:p>
        </p:txBody>
      </p:sp>
      <p:pic>
        <p:nvPicPr>
          <p:cNvPr id="3" name="Image 2">
            <a:extLst>
              <a:ext uri="{FF2B5EF4-FFF2-40B4-BE49-F238E27FC236}">
                <a16:creationId xmlns:a16="http://schemas.microsoft.com/office/drawing/2014/main" id="{7B324C51-32EF-FB85-64CC-7B36BB81D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052" y="2826026"/>
            <a:ext cx="8232278" cy="803296"/>
          </a:xfrm>
          <a:prstGeom prst="rect">
            <a:avLst/>
          </a:prstGeom>
        </p:spPr>
      </p:pic>
    </p:spTree>
    <p:extLst>
      <p:ext uri="{BB962C8B-B14F-4D97-AF65-F5344CB8AC3E}">
        <p14:creationId xmlns:p14="http://schemas.microsoft.com/office/powerpoint/2010/main" val="3196833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municipal du Marais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12" name="Image 11">
            <a:extLst>
              <a:ext uri="{FF2B5EF4-FFF2-40B4-BE49-F238E27FC236}">
                <a16:creationId xmlns:a16="http://schemas.microsoft.com/office/drawing/2014/main" id="{2D12C696-4056-B9C5-9782-A2075C8FE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983" y="921950"/>
            <a:ext cx="5486400" cy="5472224"/>
          </a:xfrm>
          <a:prstGeom prst="rect">
            <a:avLst/>
          </a:prstGeom>
        </p:spPr>
      </p:pic>
      <p:sp>
        <p:nvSpPr>
          <p:cNvPr id="13" name="Rectangle 12">
            <a:extLst>
              <a:ext uri="{FF2B5EF4-FFF2-40B4-BE49-F238E27FC236}">
                <a16:creationId xmlns:a16="http://schemas.microsoft.com/office/drawing/2014/main" id="{21491B3A-8234-6708-DE04-6B6270CF14C9}"/>
              </a:ext>
            </a:extLst>
          </p:cNvPr>
          <p:cNvSpPr/>
          <p:nvPr/>
        </p:nvSpPr>
        <p:spPr>
          <a:xfrm>
            <a:off x="6096000" y="4379844"/>
            <a:ext cx="2993375" cy="6427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C7801B50-DFD6-2198-2D09-6775A531BF73}"/>
              </a:ext>
            </a:extLst>
          </p:cNvPr>
          <p:cNvCxnSpPr>
            <a:cxnSpLocks/>
          </p:cNvCxnSpPr>
          <p:nvPr/>
        </p:nvCxnSpPr>
        <p:spPr>
          <a:xfrm>
            <a:off x="2312504" y="3256722"/>
            <a:ext cx="3677479" cy="13550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289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43987EB-6854-8CC4-6D3D-AC7D6EE96AF9}"/>
              </a:ext>
            </a:extLst>
          </p:cNvPr>
          <p:cNvSpPr txBox="1"/>
          <p:nvPr/>
        </p:nvSpPr>
        <p:spPr>
          <a:xfrm>
            <a:off x="2753895" y="306528"/>
            <a:ext cx="6684205" cy="584775"/>
          </a:xfrm>
          <a:prstGeom prst="rect">
            <a:avLst/>
          </a:prstGeom>
          <a:noFill/>
        </p:spPr>
        <p:txBody>
          <a:bodyPr wrap="square" rtlCol="0">
            <a:spAutoFit/>
          </a:bodyPr>
          <a:lstStyle/>
          <a:p>
            <a:r>
              <a:rPr lang="fr-FR" sz="3200" dirty="0"/>
              <a:t>Notre site arrive à la 7</a:t>
            </a:r>
            <a:r>
              <a:rPr lang="fr-FR" sz="3200" baseline="30000" dirty="0"/>
              <a:t>ème</a:t>
            </a:r>
            <a:r>
              <a:rPr lang="fr-FR" sz="3200" dirty="0"/>
              <a:t> page google</a:t>
            </a:r>
          </a:p>
        </p:txBody>
      </p:sp>
      <p:pic>
        <p:nvPicPr>
          <p:cNvPr id="8" name="Image 7">
            <a:extLst>
              <a:ext uri="{FF2B5EF4-FFF2-40B4-BE49-F238E27FC236}">
                <a16:creationId xmlns:a16="http://schemas.microsoft.com/office/drawing/2014/main" id="{551DC675-BCE4-2981-F2DA-D26CB7016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857" y="1027044"/>
            <a:ext cx="6614283" cy="5587182"/>
          </a:xfrm>
          <a:prstGeom prst="rect">
            <a:avLst/>
          </a:prstGeom>
        </p:spPr>
      </p:pic>
      <p:cxnSp>
        <p:nvCxnSpPr>
          <p:cNvPr id="11" name="Connecteur droit avec flèche 10">
            <a:extLst>
              <a:ext uri="{FF2B5EF4-FFF2-40B4-BE49-F238E27FC236}">
                <a16:creationId xmlns:a16="http://schemas.microsoft.com/office/drawing/2014/main" id="{E2EA3C34-7102-090B-7903-AB3CE16B6C30}"/>
              </a:ext>
            </a:extLst>
          </p:cNvPr>
          <p:cNvCxnSpPr/>
          <p:nvPr/>
        </p:nvCxnSpPr>
        <p:spPr>
          <a:xfrm>
            <a:off x="4134675" y="5506278"/>
            <a:ext cx="1961322" cy="649356"/>
          </a:xfrm>
          <a:prstGeom prst="straightConnector1">
            <a:avLst/>
          </a:prstGeom>
          <a:ln>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01860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4" y="1894823"/>
            <a:ext cx="2969703" cy="2677656"/>
          </a:xfrm>
          <a:prstGeom prst="rect">
            <a:avLst/>
          </a:prstGeom>
          <a:noFill/>
        </p:spPr>
        <p:txBody>
          <a:bodyPr wrap="square" rtlCol="0">
            <a:spAutoFit/>
          </a:bodyPr>
          <a:lstStyle/>
          <a:p>
            <a:r>
              <a:rPr lang="fr-FR" sz="2000" dirty="0">
                <a:solidFill>
                  <a:srgbClr val="FF0000"/>
                </a:solidFill>
              </a:rPr>
              <a:t>Page d’accueil du camping du Marais :</a:t>
            </a:r>
          </a:p>
          <a:p>
            <a:endParaRPr lang="fr-FR" sz="2000" dirty="0">
              <a:solidFill>
                <a:srgbClr val="FF0000"/>
              </a:solidFill>
            </a:endParaRPr>
          </a:p>
          <a:p>
            <a:r>
              <a:rPr lang="fr-FR" dirty="0"/>
              <a:t>Menu</a:t>
            </a:r>
          </a:p>
          <a:p>
            <a:endParaRPr lang="fr-FR" dirty="0"/>
          </a:p>
          <a:p>
            <a:r>
              <a:rPr lang="fr-FR" dirty="0"/>
              <a:t>Le design du texte est à revoir</a:t>
            </a:r>
          </a:p>
          <a:p>
            <a:endParaRPr lang="fr-FR" dirty="0"/>
          </a:p>
          <a:p>
            <a:r>
              <a:rPr lang="fr-FR" dirty="0"/>
              <a:t>L’ensemble du site est simpliste et intuitif</a:t>
            </a:r>
          </a:p>
        </p:txBody>
      </p:sp>
      <p:pic>
        <p:nvPicPr>
          <p:cNvPr id="3" name="Image 2">
            <a:extLst>
              <a:ext uri="{FF2B5EF4-FFF2-40B4-BE49-F238E27FC236}">
                <a16:creationId xmlns:a16="http://schemas.microsoft.com/office/drawing/2014/main" id="{2BCB5015-9263-A4B6-E4EE-CC4B13D71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261" y="777962"/>
            <a:ext cx="7771775" cy="4936239"/>
          </a:xfrm>
          <a:prstGeom prst="rect">
            <a:avLst/>
          </a:prstGeom>
        </p:spPr>
      </p:pic>
      <p:sp>
        <p:nvSpPr>
          <p:cNvPr id="5" name="Rectangle 4">
            <a:extLst>
              <a:ext uri="{FF2B5EF4-FFF2-40B4-BE49-F238E27FC236}">
                <a16:creationId xmlns:a16="http://schemas.microsoft.com/office/drawing/2014/main" id="{5AFFD0BD-E5DA-5139-2E90-FF79CDABF9E2}"/>
              </a:ext>
            </a:extLst>
          </p:cNvPr>
          <p:cNvSpPr/>
          <p:nvPr/>
        </p:nvSpPr>
        <p:spPr>
          <a:xfrm>
            <a:off x="7540487" y="854765"/>
            <a:ext cx="3531704" cy="357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20AFA19D-FB5A-D699-49D5-07AB5C2CD515}"/>
              </a:ext>
            </a:extLst>
          </p:cNvPr>
          <p:cNvCxnSpPr>
            <a:cxnSpLocks/>
          </p:cNvCxnSpPr>
          <p:nvPr/>
        </p:nvCxnSpPr>
        <p:spPr>
          <a:xfrm flipV="1">
            <a:off x="1201899" y="1066800"/>
            <a:ext cx="6232571" cy="19467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965342EE-0400-FEBC-2B60-4AA61ADF7403}"/>
              </a:ext>
            </a:extLst>
          </p:cNvPr>
          <p:cNvCxnSpPr>
            <a:cxnSpLocks/>
          </p:cNvCxnSpPr>
          <p:nvPr/>
        </p:nvCxnSpPr>
        <p:spPr>
          <a:xfrm>
            <a:off x="3386667" y="3536275"/>
            <a:ext cx="2550307" cy="205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F4B57AF-210F-445B-9176-B2FC40D7C324}"/>
              </a:ext>
            </a:extLst>
          </p:cNvPr>
          <p:cNvSpPr/>
          <p:nvPr/>
        </p:nvSpPr>
        <p:spPr>
          <a:xfrm>
            <a:off x="6049985" y="3123467"/>
            <a:ext cx="3663857" cy="21243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0812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16964" y="1894823"/>
            <a:ext cx="2969703" cy="3539430"/>
          </a:xfrm>
          <a:prstGeom prst="rect">
            <a:avLst/>
          </a:prstGeom>
          <a:noFill/>
        </p:spPr>
        <p:txBody>
          <a:bodyPr wrap="square" rtlCol="0">
            <a:spAutoFit/>
          </a:bodyPr>
          <a:lstStyle/>
          <a:p>
            <a:r>
              <a:rPr lang="fr-FR" sz="2000" dirty="0">
                <a:solidFill>
                  <a:srgbClr val="FF0000"/>
                </a:solidFill>
              </a:rPr>
              <a:t>En cliquant sur « Contact et réservation » dans le menu :</a:t>
            </a:r>
          </a:p>
          <a:p>
            <a:endParaRPr lang="fr-FR" sz="2000" dirty="0">
              <a:solidFill>
                <a:srgbClr val="FF0000"/>
              </a:solidFill>
            </a:endParaRPr>
          </a:p>
          <a:p>
            <a:r>
              <a:rPr lang="fr-FR" dirty="0"/>
              <a:t>Nous pouvons voir l’emplacement du camping sur une carte</a:t>
            </a:r>
          </a:p>
          <a:p>
            <a:endParaRPr lang="fr-FR" dirty="0"/>
          </a:p>
          <a:p>
            <a:r>
              <a:rPr lang="fr-FR" dirty="0"/>
              <a:t>En descendant, nous pouvons ensuite réserver en ligne via un formulaire (confirmation par mail)</a:t>
            </a:r>
          </a:p>
        </p:txBody>
      </p:sp>
      <p:pic>
        <p:nvPicPr>
          <p:cNvPr id="7" name="Image 6">
            <a:extLst>
              <a:ext uri="{FF2B5EF4-FFF2-40B4-BE49-F238E27FC236}">
                <a16:creationId xmlns:a16="http://schemas.microsoft.com/office/drawing/2014/main" id="{B8C64649-BC79-0898-6B60-8106E284D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434" y="1603128"/>
            <a:ext cx="7659756" cy="3651744"/>
          </a:xfrm>
          <a:prstGeom prst="rect">
            <a:avLst/>
          </a:prstGeom>
        </p:spPr>
      </p:pic>
      <p:sp>
        <p:nvSpPr>
          <p:cNvPr id="8" name="Rectangle 7">
            <a:extLst>
              <a:ext uri="{FF2B5EF4-FFF2-40B4-BE49-F238E27FC236}">
                <a16:creationId xmlns:a16="http://schemas.microsoft.com/office/drawing/2014/main" id="{9C27D139-886F-B024-B994-2CCA58D322B8}"/>
              </a:ext>
            </a:extLst>
          </p:cNvPr>
          <p:cNvSpPr/>
          <p:nvPr/>
        </p:nvSpPr>
        <p:spPr>
          <a:xfrm>
            <a:off x="4014929" y="1892769"/>
            <a:ext cx="7971662" cy="1718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C7909811-8FD0-79BD-C8DA-2D68FF5EEA67}"/>
              </a:ext>
            </a:extLst>
          </p:cNvPr>
          <p:cNvCxnSpPr>
            <a:cxnSpLocks/>
          </p:cNvCxnSpPr>
          <p:nvPr/>
        </p:nvCxnSpPr>
        <p:spPr>
          <a:xfrm flipV="1">
            <a:off x="2658534" y="3140765"/>
            <a:ext cx="1264109" cy="2120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5D1CBF6F-9AEE-93DE-A3D4-BFD7A7F11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2698" y="977858"/>
            <a:ext cx="2610094" cy="5147448"/>
          </a:xfrm>
          <a:prstGeom prst="rect">
            <a:avLst/>
          </a:prstGeom>
        </p:spPr>
      </p:pic>
      <p:sp>
        <p:nvSpPr>
          <p:cNvPr id="16" name="Rectangle 15">
            <a:extLst>
              <a:ext uri="{FF2B5EF4-FFF2-40B4-BE49-F238E27FC236}">
                <a16:creationId xmlns:a16="http://schemas.microsoft.com/office/drawing/2014/main" id="{E0E2C557-A6FA-9C45-F546-F0A25928B7D5}"/>
              </a:ext>
            </a:extLst>
          </p:cNvPr>
          <p:cNvSpPr/>
          <p:nvPr/>
        </p:nvSpPr>
        <p:spPr>
          <a:xfrm>
            <a:off x="9452698" y="977858"/>
            <a:ext cx="2626180" cy="5147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AFEE4816-24FA-D3E6-C21B-83FB97C71519}"/>
              </a:ext>
            </a:extLst>
          </p:cNvPr>
          <p:cNvCxnSpPr>
            <a:cxnSpLocks/>
          </p:cNvCxnSpPr>
          <p:nvPr/>
        </p:nvCxnSpPr>
        <p:spPr>
          <a:xfrm flipV="1">
            <a:off x="3290588" y="4369978"/>
            <a:ext cx="6009709" cy="3212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171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les Etangs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Deuxième position</a:t>
            </a:r>
          </a:p>
        </p:txBody>
      </p:sp>
      <p:pic>
        <p:nvPicPr>
          <p:cNvPr id="3" name="Image 2">
            <a:extLst>
              <a:ext uri="{FF2B5EF4-FFF2-40B4-BE49-F238E27FC236}">
                <a16:creationId xmlns:a16="http://schemas.microsoft.com/office/drawing/2014/main" id="{D9529BD4-C023-214E-B8EB-07C34E909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03" y="887896"/>
            <a:ext cx="6529640" cy="5418102"/>
          </a:xfrm>
          <a:prstGeom prst="rect">
            <a:avLst/>
          </a:prstGeom>
        </p:spPr>
      </p:pic>
      <p:sp>
        <p:nvSpPr>
          <p:cNvPr id="4" name="Rectangle 3">
            <a:extLst>
              <a:ext uri="{FF2B5EF4-FFF2-40B4-BE49-F238E27FC236}">
                <a16:creationId xmlns:a16="http://schemas.microsoft.com/office/drawing/2014/main" id="{7B4C79F6-3A35-8C69-11F5-3FC96B928972}"/>
              </a:ext>
            </a:extLst>
          </p:cNvPr>
          <p:cNvSpPr/>
          <p:nvPr/>
        </p:nvSpPr>
        <p:spPr>
          <a:xfrm>
            <a:off x="5176596" y="4022035"/>
            <a:ext cx="3649352" cy="788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63F822E8-C631-B776-74E0-27ED08E52EAA}"/>
              </a:ext>
            </a:extLst>
          </p:cNvPr>
          <p:cNvCxnSpPr>
            <a:cxnSpLocks/>
          </p:cNvCxnSpPr>
          <p:nvPr/>
        </p:nvCxnSpPr>
        <p:spPr>
          <a:xfrm>
            <a:off x="2312504" y="3256722"/>
            <a:ext cx="2690191" cy="9972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04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50704" y="838741"/>
            <a:ext cx="2969703" cy="3231654"/>
          </a:xfrm>
          <a:prstGeom prst="rect">
            <a:avLst/>
          </a:prstGeom>
          <a:noFill/>
        </p:spPr>
        <p:txBody>
          <a:bodyPr wrap="square" rtlCol="0">
            <a:spAutoFit/>
          </a:bodyPr>
          <a:lstStyle/>
          <a:p>
            <a:r>
              <a:rPr lang="fr-FR" sz="2000" dirty="0">
                <a:solidFill>
                  <a:srgbClr val="FF0000"/>
                </a:solidFill>
              </a:rPr>
              <a:t>Page d’accueil du camping les Etangs :</a:t>
            </a:r>
          </a:p>
          <a:p>
            <a:endParaRPr lang="fr-FR" sz="2000" dirty="0">
              <a:solidFill>
                <a:srgbClr val="FF0000"/>
              </a:solidFill>
            </a:endParaRPr>
          </a:p>
          <a:p>
            <a:r>
              <a:rPr lang="fr-FR" dirty="0"/>
              <a:t>Le menu est long et a trop d’informations. Le texte à l’intérieur est trop long et utilise des mots compliqué. Le client peut se décourager en voyant cela</a:t>
            </a:r>
          </a:p>
          <a:p>
            <a:endParaRPr lang="fr-FR" dirty="0"/>
          </a:p>
          <a:p>
            <a:r>
              <a:rPr lang="fr-FR" dirty="0"/>
              <a:t>Le design est à revoir</a:t>
            </a:r>
          </a:p>
        </p:txBody>
      </p:sp>
      <p:pic>
        <p:nvPicPr>
          <p:cNvPr id="7" name="Image 6">
            <a:extLst>
              <a:ext uri="{FF2B5EF4-FFF2-40B4-BE49-F238E27FC236}">
                <a16:creationId xmlns:a16="http://schemas.microsoft.com/office/drawing/2014/main" id="{6B6CD8CA-4514-3F12-B33F-5CA6D853E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348" y="1941443"/>
            <a:ext cx="8075688" cy="3905780"/>
          </a:xfrm>
          <a:prstGeom prst="rect">
            <a:avLst/>
          </a:prstGeom>
        </p:spPr>
      </p:pic>
      <p:sp>
        <p:nvSpPr>
          <p:cNvPr id="8" name="Rectangle 7">
            <a:extLst>
              <a:ext uri="{FF2B5EF4-FFF2-40B4-BE49-F238E27FC236}">
                <a16:creationId xmlns:a16="http://schemas.microsoft.com/office/drawing/2014/main" id="{4963FEC9-F842-B126-2B05-FC56686EA237}"/>
              </a:ext>
            </a:extLst>
          </p:cNvPr>
          <p:cNvSpPr/>
          <p:nvPr/>
        </p:nvSpPr>
        <p:spPr>
          <a:xfrm>
            <a:off x="3699347" y="2794151"/>
            <a:ext cx="1064809" cy="3103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43E886B0-2764-1348-E059-00C860AFEA43}"/>
              </a:ext>
            </a:extLst>
          </p:cNvPr>
          <p:cNvCxnSpPr>
            <a:cxnSpLocks/>
          </p:cNvCxnSpPr>
          <p:nvPr/>
        </p:nvCxnSpPr>
        <p:spPr>
          <a:xfrm>
            <a:off x="3034748" y="2743200"/>
            <a:ext cx="556591" cy="3180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D3915843-4323-C11B-969A-AC56C5C04578}"/>
              </a:ext>
            </a:extLst>
          </p:cNvPr>
          <p:cNvCxnSpPr>
            <a:cxnSpLocks/>
          </p:cNvCxnSpPr>
          <p:nvPr/>
        </p:nvCxnSpPr>
        <p:spPr>
          <a:xfrm flipV="1">
            <a:off x="2478157" y="3160643"/>
            <a:ext cx="2604052" cy="7507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A2B9B47-52F2-997D-D321-818DF862166E}"/>
              </a:ext>
            </a:extLst>
          </p:cNvPr>
          <p:cNvSpPr/>
          <p:nvPr/>
        </p:nvSpPr>
        <p:spPr>
          <a:xfrm>
            <a:off x="4956313" y="2264065"/>
            <a:ext cx="3617844" cy="7971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49177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76471" y="2561524"/>
            <a:ext cx="2969703" cy="984885"/>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2 boutons pour réserver</a:t>
            </a:r>
          </a:p>
        </p:txBody>
      </p:sp>
      <p:pic>
        <p:nvPicPr>
          <p:cNvPr id="3" name="Image 2">
            <a:extLst>
              <a:ext uri="{FF2B5EF4-FFF2-40B4-BE49-F238E27FC236}">
                <a16:creationId xmlns:a16="http://schemas.microsoft.com/office/drawing/2014/main" id="{687E3A68-4D16-2E1D-DB2A-74144CA6A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312" y="940903"/>
            <a:ext cx="4312159" cy="4479235"/>
          </a:xfrm>
          <a:prstGeom prst="rect">
            <a:avLst/>
          </a:prstGeom>
        </p:spPr>
      </p:pic>
      <p:cxnSp>
        <p:nvCxnSpPr>
          <p:cNvPr id="9" name="Connecteur droit avec flèche 8">
            <a:extLst>
              <a:ext uri="{FF2B5EF4-FFF2-40B4-BE49-F238E27FC236}">
                <a16:creationId xmlns:a16="http://schemas.microsoft.com/office/drawing/2014/main" id="{9E55FD24-F9B1-D750-42CF-7ADFBFB8BE0B}"/>
              </a:ext>
            </a:extLst>
          </p:cNvPr>
          <p:cNvCxnSpPr>
            <a:cxnSpLocks/>
          </p:cNvCxnSpPr>
          <p:nvPr/>
        </p:nvCxnSpPr>
        <p:spPr>
          <a:xfrm>
            <a:off x="3067879" y="3518453"/>
            <a:ext cx="5466521" cy="14000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7E8053D2-F66D-41D4-61B0-CCE5F4062038}"/>
              </a:ext>
            </a:extLst>
          </p:cNvPr>
          <p:cNvCxnSpPr>
            <a:cxnSpLocks/>
          </p:cNvCxnSpPr>
          <p:nvPr/>
        </p:nvCxnSpPr>
        <p:spPr>
          <a:xfrm flipV="1">
            <a:off x="3067879" y="1189382"/>
            <a:ext cx="5420138" cy="21501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CD2CF5D-D88C-B26D-8482-E46F1C361833}"/>
              </a:ext>
            </a:extLst>
          </p:cNvPr>
          <p:cNvSpPr/>
          <p:nvPr/>
        </p:nvSpPr>
        <p:spPr>
          <a:xfrm>
            <a:off x="8666922" y="940903"/>
            <a:ext cx="1557130" cy="496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6107019C-0082-2056-5196-D2C26F3C907B}"/>
              </a:ext>
            </a:extLst>
          </p:cNvPr>
          <p:cNvSpPr/>
          <p:nvPr/>
        </p:nvSpPr>
        <p:spPr>
          <a:xfrm>
            <a:off x="8666922" y="4764155"/>
            <a:ext cx="1557130" cy="496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6217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31304" y="1268898"/>
            <a:ext cx="2969703" cy="3508653"/>
          </a:xfrm>
          <a:prstGeom prst="rect">
            <a:avLst/>
          </a:prstGeom>
          <a:noFill/>
        </p:spPr>
        <p:txBody>
          <a:bodyPr wrap="square" rtlCol="0">
            <a:spAutoFit/>
          </a:bodyPr>
          <a:lstStyle/>
          <a:p>
            <a:r>
              <a:rPr lang="fr-FR" sz="2000" dirty="0">
                <a:solidFill>
                  <a:srgbClr val="FF0000"/>
                </a:solidFill>
              </a:rPr>
              <a:t>Après appui sur un bouton pour réserver :</a:t>
            </a:r>
          </a:p>
          <a:p>
            <a:endParaRPr lang="fr-FR" sz="2000" dirty="0">
              <a:solidFill>
                <a:srgbClr val="FF0000"/>
              </a:solidFill>
            </a:endParaRPr>
          </a:p>
          <a:p>
            <a:r>
              <a:rPr lang="fr-FR" dirty="0"/>
              <a:t>Ouverture du site « sejourner-en-picardie.com »</a:t>
            </a:r>
          </a:p>
          <a:p>
            <a:endParaRPr lang="fr-FR" dirty="0"/>
          </a:p>
          <a:p>
            <a:r>
              <a:rPr lang="fr-FR" dirty="0"/>
              <a:t>Nous pouvons faire une recherche</a:t>
            </a:r>
          </a:p>
          <a:p>
            <a:endParaRPr lang="fr-FR" dirty="0"/>
          </a:p>
          <a:p>
            <a:r>
              <a:rPr lang="fr-FR" dirty="0"/>
              <a:t>Des photos sont mises à disposition</a:t>
            </a:r>
          </a:p>
        </p:txBody>
      </p:sp>
      <p:pic>
        <p:nvPicPr>
          <p:cNvPr id="6" name="Image 5">
            <a:extLst>
              <a:ext uri="{FF2B5EF4-FFF2-40B4-BE49-F238E27FC236}">
                <a16:creationId xmlns:a16="http://schemas.microsoft.com/office/drawing/2014/main" id="{E2664616-161F-A7CC-93EB-D183F12C0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181" y="691941"/>
            <a:ext cx="8276010" cy="5708935"/>
          </a:xfrm>
          <a:prstGeom prst="rect">
            <a:avLst/>
          </a:prstGeom>
        </p:spPr>
      </p:pic>
      <p:sp>
        <p:nvSpPr>
          <p:cNvPr id="7" name="Rectangle 6">
            <a:extLst>
              <a:ext uri="{FF2B5EF4-FFF2-40B4-BE49-F238E27FC236}">
                <a16:creationId xmlns:a16="http://schemas.microsoft.com/office/drawing/2014/main" id="{800B044E-E557-4720-BD36-85A7BECA77B2}"/>
              </a:ext>
            </a:extLst>
          </p:cNvPr>
          <p:cNvSpPr/>
          <p:nvPr/>
        </p:nvSpPr>
        <p:spPr>
          <a:xfrm>
            <a:off x="3677478" y="622852"/>
            <a:ext cx="1292087" cy="311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079F0199-42EA-3D5A-5075-DF5627ABF78B}"/>
              </a:ext>
            </a:extLst>
          </p:cNvPr>
          <p:cNvCxnSpPr>
            <a:cxnSpLocks/>
          </p:cNvCxnSpPr>
          <p:nvPr/>
        </p:nvCxnSpPr>
        <p:spPr>
          <a:xfrm flipV="1">
            <a:off x="1981200" y="1027043"/>
            <a:ext cx="2034209" cy="12778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299F450-57D9-C559-0F97-B92EC10E53DE}"/>
              </a:ext>
            </a:extLst>
          </p:cNvPr>
          <p:cNvCxnSpPr>
            <a:cxnSpLocks/>
          </p:cNvCxnSpPr>
          <p:nvPr/>
        </p:nvCxnSpPr>
        <p:spPr>
          <a:xfrm>
            <a:off x="2743779" y="3675464"/>
            <a:ext cx="5996030" cy="1212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51A5C06-8895-6F3B-E7B9-C5133561C677}"/>
              </a:ext>
            </a:extLst>
          </p:cNvPr>
          <p:cNvSpPr/>
          <p:nvPr/>
        </p:nvSpPr>
        <p:spPr>
          <a:xfrm>
            <a:off x="8802177" y="3364037"/>
            <a:ext cx="3032014" cy="976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a:extLst>
              <a:ext uri="{FF2B5EF4-FFF2-40B4-BE49-F238E27FC236}">
                <a16:creationId xmlns:a16="http://schemas.microsoft.com/office/drawing/2014/main" id="{CA5AA758-E7D9-1B2D-282F-5F55F7924D31}"/>
              </a:ext>
            </a:extLst>
          </p:cNvPr>
          <p:cNvCxnSpPr>
            <a:cxnSpLocks/>
          </p:cNvCxnSpPr>
          <p:nvPr/>
        </p:nvCxnSpPr>
        <p:spPr>
          <a:xfrm>
            <a:off x="2743751" y="4490473"/>
            <a:ext cx="15797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35D2679-586A-B20D-EAC0-928DA285A723}"/>
              </a:ext>
            </a:extLst>
          </p:cNvPr>
          <p:cNvSpPr/>
          <p:nvPr/>
        </p:nvSpPr>
        <p:spPr>
          <a:xfrm>
            <a:off x="4393095" y="3260478"/>
            <a:ext cx="4240696" cy="32094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15158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90939" y="2362202"/>
            <a:ext cx="2969703" cy="1754326"/>
          </a:xfrm>
          <a:prstGeom prst="rect">
            <a:avLst/>
          </a:prstGeom>
          <a:noFill/>
        </p:spPr>
        <p:txBody>
          <a:bodyPr wrap="square" rtlCol="0">
            <a:spAutoFit/>
          </a:bodyPr>
          <a:lstStyle/>
          <a:p>
            <a:r>
              <a:rPr lang="fr-FR" dirty="0"/>
              <a:t>Il y a aussi une section « Lieux d’intérêts aux alentours » pour donner envie aux client de réserver. Cela peut leur donner des idées pour des activités</a:t>
            </a:r>
          </a:p>
        </p:txBody>
      </p:sp>
      <p:pic>
        <p:nvPicPr>
          <p:cNvPr id="3" name="Image 2">
            <a:extLst>
              <a:ext uri="{FF2B5EF4-FFF2-40B4-BE49-F238E27FC236}">
                <a16:creationId xmlns:a16="http://schemas.microsoft.com/office/drawing/2014/main" id="{6BC2384E-EA0F-82D2-BAB9-104BB6EE2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557" y="1603514"/>
            <a:ext cx="7765742" cy="4036534"/>
          </a:xfrm>
          <a:prstGeom prst="rect">
            <a:avLst/>
          </a:prstGeom>
        </p:spPr>
      </p:pic>
      <p:cxnSp>
        <p:nvCxnSpPr>
          <p:cNvPr id="5" name="Connecteur droit avec flèche 4">
            <a:extLst>
              <a:ext uri="{FF2B5EF4-FFF2-40B4-BE49-F238E27FC236}">
                <a16:creationId xmlns:a16="http://schemas.microsoft.com/office/drawing/2014/main" id="{94FAA9F5-E8A9-731A-F4BF-5158745CA7FB}"/>
              </a:ext>
            </a:extLst>
          </p:cNvPr>
          <p:cNvCxnSpPr>
            <a:cxnSpLocks/>
          </p:cNvCxnSpPr>
          <p:nvPr/>
        </p:nvCxnSpPr>
        <p:spPr>
          <a:xfrm>
            <a:off x="2902672" y="3556194"/>
            <a:ext cx="668789" cy="1742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DF87D7F-BB3D-98CD-0B93-4AC80B39E9FF}"/>
              </a:ext>
            </a:extLst>
          </p:cNvPr>
          <p:cNvSpPr/>
          <p:nvPr/>
        </p:nvSpPr>
        <p:spPr>
          <a:xfrm>
            <a:off x="3692557" y="1603513"/>
            <a:ext cx="7956103" cy="41678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6633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31304" y="1268898"/>
            <a:ext cx="2969703" cy="3754874"/>
          </a:xfrm>
          <a:prstGeom prst="rect">
            <a:avLst/>
          </a:prstGeom>
          <a:noFill/>
        </p:spPr>
        <p:txBody>
          <a:bodyPr wrap="square" rtlCol="0">
            <a:spAutoFit/>
          </a:bodyPr>
          <a:lstStyle/>
          <a:p>
            <a:r>
              <a:rPr lang="fr-FR" sz="2000" dirty="0">
                <a:solidFill>
                  <a:srgbClr val="FF0000"/>
                </a:solidFill>
              </a:rPr>
              <a:t>Après avoir rechercher :</a:t>
            </a:r>
          </a:p>
          <a:p>
            <a:endParaRPr lang="fr-FR" sz="2000" dirty="0">
              <a:solidFill>
                <a:srgbClr val="FF0000"/>
              </a:solidFill>
            </a:endParaRPr>
          </a:p>
          <a:p>
            <a:r>
              <a:rPr lang="fr-FR" dirty="0"/>
              <a:t>Proposition et possibilité de réserver</a:t>
            </a:r>
          </a:p>
          <a:p>
            <a:endParaRPr lang="fr-FR" dirty="0"/>
          </a:p>
          <a:p>
            <a:endParaRPr lang="fr-FR" dirty="0"/>
          </a:p>
          <a:p>
            <a:endParaRPr lang="fr-FR" dirty="0"/>
          </a:p>
          <a:p>
            <a:endParaRPr lang="fr-FR" dirty="0"/>
          </a:p>
          <a:p>
            <a:endParaRPr lang="fr-FR" dirty="0"/>
          </a:p>
          <a:p>
            <a:r>
              <a:rPr lang="fr-FR" dirty="0"/>
              <a:t>Si pas de résultat, aucune proposition n’est montrée. Rajouter des propositions pourrait être bénéficient</a:t>
            </a:r>
          </a:p>
        </p:txBody>
      </p:sp>
      <p:cxnSp>
        <p:nvCxnSpPr>
          <p:cNvPr id="16" name="Connecteur droit avec flèche 15">
            <a:extLst>
              <a:ext uri="{FF2B5EF4-FFF2-40B4-BE49-F238E27FC236}">
                <a16:creationId xmlns:a16="http://schemas.microsoft.com/office/drawing/2014/main" id="{079F0199-42EA-3D5A-5075-DF5627ABF78B}"/>
              </a:ext>
            </a:extLst>
          </p:cNvPr>
          <p:cNvCxnSpPr>
            <a:cxnSpLocks/>
          </p:cNvCxnSpPr>
          <p:nvPr/>
        </p:nvCxnSpPr>
        <p:spPr>
          <a:xfrm flipV="1">
            <a:off x="2760372" y="1899840"/>
            <a:ext cx="2619928" cy="4712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7D9607FE-E92B-C5F7-7791-156848E7E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556" y="5417708"/>
            <a:ext cx="4559274" cy="1176970"/>
          </a:xfrm>
          <a:prstGeom prst="rect">
            <a:avLst/>
          </a:prstGeom>
        </p:spPr>
      </p:pic>
      <p:pic>
        <p:nvPicPr>
          <p:cNvPr id="9" name="Image 8">
            <a:extLst>
              <a:ext uri="{FF2B5EF4-FFF2-40B4-BE49-F238E27FC236}">
                <a16:creationId xmlns:a16="http://schemas.microsoft.com/office/drawing/2014/main" id="{CAB9D6BA-2A18-67AF-B9F6-D29265310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547" y="215852"/>
            <a:ext cx="6189293" cy="4908274"/>
          </a:xfrm>
          <a:prstGeom prst="rect">
            <a:avLst/>
          </a:prstGeom>
        </p:spPr>
      </p:pic>
      <p:sp>
        <p:nvSpPr>
          <p:cNvPr id="10" name="Rectangle 9">
            <a:extLst>
              <a:ext uri="{FF2B5EF4-FFF2-40B4-BE49-F238E27FC236}">
                <a16:creationId xmlns:a16="http://schemas.microsoft.com/office/drawing/2014/main" id="{97BB84EA-B6F2-E87D-3930-0098AB8EC5E1}"/>
              </a:ext>
            </a:extLst>
          </p:cNvPr>
          <p:cNvSpPr/>
          <p:nvPr/>
        </p:nvSpPr>
        <p:spPr>
          <a:xfrm>
            <a:off x="5526156" y="382801"/>
            <a:ext cx="6434540" cy="2532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9600768A-F4D1-8948-47B9-75C621C4C4B2}"/>
              </a:ext>
            </a:extLst>
          </p:cNvPr>
          <p:cNvCxnSpPr>
            <a:cxnSpLocks/>
          </p:cNvCxnSpPr>
          <p:nvPr/>
        </p:nvCxnSpPr>
        <p:spPr>
          <a:xfrm>
            <a:off x="2902226" y="4174435"/>
            <a:ext cx="4850296" cy="1577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5F58072-75DD-93AC-229E-DAC069AD48F2}"/>
              </a:ext>
            </a:extLst>
          </p:cNvPr>
          <p:cNvSpPr/>
          <p:nvPr/>
        </p:nvSpPr>
        <p:spPr>
          <a:xfrm>
            <a:off x="7951303" y="5751444"/>
            <a:ext cx="1616767" cy="4240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25931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La Baie de Somme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8" name="Image 7">
            <a:extLst>
              <a:ext uri="{FF2B5EF4-FFF2-40B4-BE49-F238E27FC236}">
                <a16:creationId xmlns:a16="http://schemas.microsoft.com/office/drawing/2014/main" id="{9BE77D4F-8E3D-B550-EAE8-1FE265BA0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3894" y="1237430"/>
            <a:ext cx="4515082" cy="5035809"/>
          </a:xfrm>
          <a:prstGeom prst="rect">
            <a:avLst/>
          </a:prstGeom>
        </p:spPr>
      </p:pic>
      <p:sp>
        <p:nvSpPr>
          <p:cNvPr id="9" name="Rectangle 8">
            <a:extLst>
              <a:ext uri="{FF2B5EF4-FFF2-40B4-BE49-F238E27FC236}">
                <a16:creationId xmlns:a16="http://schemas.microsoft.com/office/drawing/2014/main" id="{F06019AD-FA31-9493-D8EF-E3E0035AB2BF}"/>
              </a:ext>
            </a:extLst>
          </p:cNvPr>
          <p:cNvSpPr/>
          <p:nvPr/>
        </p:nvSpPr>
        <p:spPr>
          <a:xfrm>
            <a:off x="6983894" y="2217290"/>
            <a:ext cx="3995532" cy="10394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EADDFC80-CBF4-A4FC-D601-29AE3ACE1B6E}"/>
              </a:ext>
            </a:extLst>
          </p:cNvPr>
          <p:cNvCxnSpPr>
            <a:cxnSpLocks/>
          </p:cNvCxnSpPr>
          <p:nvPr/>
        </p:nvCxnSpPr>
        <p:spPr>
          <a:xfrm flipV="1">
            <a:off x="2287667" y="2737005"/>
            <a:ext cx="4477568" cy="3533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927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1382080"/>
            <a:ext cx="2969703" cy="3231654"/>
          </a:xfrm>
          <a:prstGeom prst="rect">
            <a:avLst/>
          </a:prstGeom>
          <a:noFill/>
        </p:spPr>
        <p:txBody>
          <a:bodyPr wrap="square" rtlCol="0">
            <a:spAutoFit/>
          </a:bodyPr>
          <a:lstStyle/>
          <a:p>
            <a:r>
              <a:rPr lang="fr-FR" sz="2000" dirty="0">
                <a:solidFill>
                  <a:srgbClr val="FF0000"/>
                </a:solidFill>
              </a:rPr>
              <a:t>Page d’accueil du camping La Baie de Somme :</a:t>
            </a:r>
          </a:p>
          <a:p>
            <a:endParaRPr lang="fr-FR" sz="2000" dirty="0">
              <a:solidFill>
                <a:srgbClr val="FF0000"/>
              </a:solidFill>
            </a:endParaRPr>
          </a:p>
          <a:p>
            <a:r>
              <a:rPr lang="fr-FR" dirty="0"/>
              <a:t>Menu</a:t>
            </a:r>
          </a:p>
          <a:p>
            <a:endParaRPr lang="fr-FR" dirty="0"/>
          </a:p>
          <a:p>
            <a:r>
              <a:rPr lang="fr-FR" dirty="0"/>
              <a:t>Bouton pour réserver</a:t>
            </a:r>
          </a:p>
          <a:p>
            <a:endParaRPr lang="fr-FR" dirty="0"/>
          </a:p>
          <a:p>
            <a:r>
              <a:rPr lang="fr-FR" dirty="0"/>
              <a:t>Présentation bref du camping</a:t>
            </a:r>
          </a:p>
          <a:p>
            <a:endParaRPr lang="fr-FR" dirty="0"/>
          </a:p>
          <a:p>
            <a:r>
              <a:rPr lang="fr-FR" dirty="0"/>
              <a:t>Petite photo pour le présenter</a:t>
            </a:r>
          </a:p>
        </p:txBody>
      </p:sp>
      <p:pic>
        <p:nvPicPr>
          <p:cNvPr id="33" name="Image 32">
            <a:extLst>
              <a:ext uri="{FF2B5EF4-FFF2-40B4-BE49-F238E27FC236}">
                <a16:creationId xmlns:a16="http://schemas.microsoft.com/office/drawing/2014/main" id="{487243A7-7632-B051-7FB1-E1E4A6327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303" y="987465"/>
            <a:ext cx="7922021" cy="4680612"/>
          </a:xfrm>
          <a:prstGeom prst="rect">
            <a:avLst/>
          </a:prstGeom>
        </p:spPr>
      </p:pic>
      <p:sp>
        <p:nvSpPr>
          <p:cNvPr id="34" name="Rectangle 33">
            <a:extLst>
              <a:ext uri="{FF2B5EF4-FFF2-40B4-BE49-F238E27FC236}">
                <a16:creationId xmlns:a16="http://schemas.microsoft.com/office/drawing/2014/main" id="{09CE3BB7-968D-941A-77E2-979F55F993F0}"/>
              </a:ext>
            </a:extLst>
          </p:cNvPr>
          <p:cNvSpPr/>
          <p:nvPr/>
        </p:nvSpPr>
        <p:spPr>
          <a:xfrm>
            <a:off x="4051421" y="1722782"/>
            <a:ext cx="8087570" cy="39882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avec flèche 34">
            <a:extLst>
              <a:ext uri="{FF2B5EF4-FFF2-40B4-BE49-F238E27FC236}">
                <a16:creationId xmlns:a16="http://schemas.microsoft.com/office/drawing/2014/main" id="{C0541E65-AEB1-C269-8F92-160DAC059DA4}"/>
              </a:ext>
            </a:extLst>
          </p:cNvPr>
          <p:cNvCxnSpPr>
            <a:cxnSpLocks/>
          </p:cNvCxnSpPr>
          <p:nvPr/>
        </p:nvCxnSpPr>
        <p:spPr>
          <a:xfrm>
            <a:off x="2407776" y="4225390"/>
            <a:ext cx="1567978" cy="2405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BC5CA6D4-A5E1-C0D3-E9A5-45E0EE6EC655}"/>
              </a:ext>
            </a:extLst>
          </p:cNvPr>
          <p:cNvCxnSpPr>
            <a:cxnSpLocks/>
          </p:cNvCxnSpPr>
          <p:nvPr/>
        </p:nvCxnSpPr>
        <p:spPr>
          <a:xfrm>
            <a:off x="2663687" y="3429000"/>
            <a:ext cx="1635931" cy="3544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F367A45A-020D-BD89-25F9-82394EBA315E}"/>
              </a:ext>
            </a:extLst>
          </p:cNvPr>
          <p:cNvCxnSpPr>
            <a:cxnSpLocks/>
          </p:cNvCxnSpPr>
          <p:nvPr/>
        </p:nvCxnSpPr>
        <p:spPr>
          <a:xfrm flipV="1">
            <a:off x="1994452" y="1636798"/>
            <a:ext cx="8489001" cy="12346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411B1640-64E4-8FC2-70A2-6FCE9E698AB9}"/>
              </a:ext>
            </a:extLst>
          </p:cNvPr>
          <p:cNvCxnSpPr>
            <a:cxnSpLocks/>
          </p:cNvCxnSpPr>
          <p:nvPr/>
        </p:nvCxnSpPr>
        <p:spPr>
          <a:xfrm flipV="1">
            <a:off x="1053547" y="1489047"/>
            <a:ext cx="5660475" cy="10222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7B43CC2-E4FF-3C09-0CB2-B95C41D61AF5}"/>
              </a:ext>
            </a:extLst>
          </p:cNvPr>
          <p:cNvSpPr/>
          <p:nvPr/>
        </p:nvSpPr>
        <p:spPr>
          <a:xfrm>
            <a:off x="4453818" y="3706887"/>
            <a:ext cx="4703434" cy="384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34BB0A3E-5348-358E-FA3D-94315DF96BE5}"/>
              </a:ext>
            </a:extLst>
          </p:cNvPr>
          <p:cNvSpPr/>
          <p:nvPr/>
        </p:nvSpPr>
        <p:spPr>
          <a:xfrm>
            <a:off x="6811618" y="1189923"/>
            <a:ext cx="3574239" cy="384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65462018-E5C4-2FFD-74EC-3AC00271CDAD}"/>
              </a:ext>
            </a:extLst>
          </p:cNvPr>
          <p:cNvSpPr/>
          <p:nvPr/>
        </p:nvSpPr>
        <p:spPr>
          <a:xfrm>
            <a:off x="10483453" y="1191463"/>
            <a:ext cx="980663" cy="445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540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19CA811-2E29-A0A7-7153-ED9D0F1DC786}"/>
              </a:ext>
            </a:extLst>
          </p:cNvPr>
          <p:cNvSpPr txBox="1"/>
          <p:nvPr/>
        </p:nvSpPr>
        <p:spPr>
          <a:xfrm>
            <a:off x="191049" y="3105834"/>
            <a:ext cx="5521610" cy="646331"/>
          </a:xfrm>
          <a:prstGeom prst="rect">
            <a:avLst/>
          </a:prstGeom>
          <a:noFill/>
        </p:spPr>
        <p:txBody>
          <a:bodyPr wrap="square" rtlCol="0">
            <a:spAutoFit/>
          </a:bodyPr>
          <a:lstStyle/>
          <a:p>
            <a:r>
              <a:rPr lang="fr-FR" dirty="0"/>
              <a:t>Recherche sur google « Camping Portes de la Baie de Somme », notre site est en première position :</a:t>
            </a:r>
          </a:p>
        </p:txBody>
      </p:sp>
      <p:pic>
        <p:nvPicPr>
          <p:cNvPr id="6" name="Image 5">
            <a:extLst>
              <a:ext uri="{FF2B5EF4-FFF2-40B4-BE49-F238E27FC236}">
                <a16:creationId xmlns:a16="http://schemas.microsoft.com/office/drawing/2014/main" id="{68FFAA27-1EAD-AC31-0DB4-44CD4023E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992" y="395530"/>
            <a:ext cx="5468641" cy="6066937"/>
          </a:xfrm>
          <a:prstGeom prst="rect">
            <a:avLst/>
          </a:prstGeom>
        </p:spPr>
      </p:pic>
    </p:spTree>
    <p:extLst>
      <p:ext uri="{BB962C8B-B14F-4D97-AF65-F5344CB8AC3E}">
        <p14:creationId xmlns:p14="http://schemas.microsoft.com/office/powerpoint/2010/main" val="4194700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2130828"/>
            <a:ext cx="2969703" cy="2923877"/>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Ici, nous pouvons rechercher des propositions</a:t>
            </a:r>
          </a:p>
          <a:p>
            <a:endParaRPr lang="fr-FR" dirty="0"/>
          </a:p>
          <a:p>
            <a:r>
              <a:rPr lang="fr-FR" dirty="0"/>
              <a:t>Nous avons aussi l’accès à une courte vidéo qui présente le camping avec un petit paragraphe à côté pour l’accompagner</a:t>
            </a:r>
          </a:p>
        </p:txBody>
      </p:sp>
      <p:pic>
        <p:nvPicPr>
          <p:cNvPr id="12" name="Image 11">
            <a:extLst>
              <a:ext uri="{FF2B5EF4-FFF2-40B4-BE49-F238E27FC236}">
                <a16:creationId xmlns:a16="http://schemas.microsoft.com/office/drawing/2014/main" id="{29830E6B-C5A1-20DE-DA4E-217B88A08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9415" y="1382080"/>
            <a:ext cx="8068629" cy="3997639"/>
          </a:xfrm>
          <a:prstGeom prst="rect">
            <a:avLst/>
          </a:prstGeom>
        </p:spPr>
      </p:pic>
      <p:cxnSp>
        <p:nvCxnSpPr>
          <p:cNvPr id="14" name="Connecteur droit avec flèche 13">
            <a:extLst>
              <a:ext uri="{FF2B5EF4-FFF2-40B4-BE49-F238E27FC236}">
                <a16:creationId xmlns:a16="http://schemas.microsoft.com/office/drawing/2014/main" id="{CE4524D2-9120-B518-0EB5-75EB2850FEB8}"/>
              </a:ext>
            </a:extLst>
          </p:cNvPr>
          <p:cNvCxnSpPr>
            <a:cxnSpLocks/>
          </p:cNvCxnSpPr>
          <p:nvPr/>
        </p:nvCxnSpPr>
        <p:spPr>
          <a:xfrm flipV="1">
            <a:off x="2577549" y="1888435"/>
            <a:ext cx="1729408" cy="8088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4071322-1CAC-A76A-67C4-1C8F1C43B7B3}"/>
              </a:ext>
            </a:extLst>
          </p:cNvPr>
          <p:cNvSpPr/>
          <p:nvPr/>
        </p:nvSpPr>
        <p:spPr>
          <a:xfrm>
            <a:off x="4055164" y="1530626"/>
            <a:ext cx="6858001" cy="4770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2AA56377-990A-DD4D-39C0-EAE0F852B6E0}"/>
              </a:ext>
            </a:extLst>
          </p:cNvPr>
          <p:cNvCxnSpPr>
            <a:cxnSpLocks/>
          </p:cNvCxnSpPr>
          <p:nvPr/>
        </p:nvCxnSpPr>
        <p:spPr>
          <a:xfrm flipV="1">
            <a:off x="2679279" y="3829878"/>
            <a:ext cx="1448773" cy="2567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4A4A14A-9A90-81EA-8982-D3834598627D}"/>
              </a:ext>
            </a:extLst>
          </p:cNvPr>
          <p:cNvSpPr/>
          <p:nvPr/>
        </p:nvSpPr>
        <p:spPr>
          <a:xfrm>
            <a:off x="3783496" y="2304796"/>
            <a:ext cx="3756991" cy="3171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DF0173CD-9F9E-920A-A482-7E44E0912358}"/>
              </a:ext>
            </a:extLst>
          </p:cNvPr>
          <p:cNvCxnSpPr>
            <a:cxnSpLocks/>
          </p:cNvCxnSpPr>
          <p:nvPr/>
        </p:nvCxnSpPr>
        <p:spPr>
          <a:xfrm flipV="1">
            <a:off x="2968487" y="3592766"/>
            <a:ext cx="5121837" cy="5679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1EFBD2C-948F-D69F-93AF-3E7DD8D7057C}"/>
              </a:ext>
            </a:extLst>
          </p:cNvPr>
          <p:cNvSpPr/>
          <p:nvPr/>
        </p:nvSpPr>
        <p:spPr>
          <a:xfrm>
            <a:off x="7735955" y="2659124"/>
            <a:ext cx="4192089" cy="28691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661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36234" y="2170585"/>
            <a:ext cx="2969703" cy="1846659"/>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endParaRPr lang="fr-FR" sz="2000" dirty="0">
              <a:solidFill>
                <a:srgbClr val="FF0000"/>
              </a:solidFill>
            </a:endParaRPr>
          </a:p>
          <a:p>
            <a:r>
              <a:rPr lang="fr-FR" dirty="0"/>
              <a:t>Une section avec des points positifs du camping est disponible :</a:t>
            </a:r>
          </a:p>
        </p:txBody>
      </p:sp>
      <p:pic>
        <p:nvPicPr>
          <p:cNvPr id="3" name="Image 2">
            <a:extLst>
              <a:ext uri="{FF2B5EF4-FFF2-40B4-BE49-F238E27FC236}">
                <a16:creationId xmlns:a16="http://schemas.microsoft.com/office/drawing/2014/main" id="{C4DF5E6C-9E5B-ECDA-F478-7FE1F7D82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30" y="1788072"/>
            <a:ext cx="8142080" cy="3281855"/>
          </a:xfrm>
          <a:prstGeom prst="rect">
            <a:avLst/>
          </a:prstGeom>
        </p:spPr>
      </p:pic>
    </p:spTree>
    <p:extLst>
      <p:ext uri="{BB962C8B-B14F-4D97-AF65-F5344CB8AC3E}">
        <p14:creationId xmlns:p14="http://schemas.microsoft.com/office/powerpoint/2010/main" val="2273374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35832" y="1621233"/>
            <a:ext cx="2969703" cy="3785652"/>
          </a:xfrm>
          <a:prstGeom prst="rect">
            <a:avLst/>
          </a:prstGeom>
          <a:noFill/>
        </p:spPr>
        <p:txBody>
          <a:bodyPr wrap="square" rtlCol="0">
            <a:spAutoFit/>
          </a:bodyPr>
          <a:lstStyle/>
          <a:p>
            <a:r>
              <a:rPr lang="fr-FR" sz="2000" dirty="0">
                <a:solidFill>
                  <a:srgbClr val="FF0000"/>
                </a:solidFill>
              </a:rPr>
              <a:t>Lors de l’appui sur le bouton « Réserver » :</a:t>
            </a:r>
          </a:p>
          <a:p>
            <a:endParaRPr lang="fr-FR" sz="2000" dirty="0">
              <a:solidFill>
                <a:srgbClr val="FF0000"/>
              </a:solidFill>
            </a:endParaRPr>
          </a:p>
          <a:p>
            <a:r>
              <a:rPr lang="fr-FR" dirty="0"/>
              <a:t>Cette partie s’affiche a gauche quand nous défilons la page</a:t>
            </a:r>
          </a:p>
          <a:p>
            <a:endParaRPr lang="fr-FR" dirty="0"/>
          </a:p>
          <a:p>
            <a:r>
              <a:rPr lang="fr-FR" dirty="0"/>
              <a:t>Plusieurs boutons pour les contacter</a:t>
            </a:r>
          </a:p>
          <a:p>
            <a:endParaRPr lang="fr-FR" dirty="0"/>
          </a:p>
          <a:p>
            <a:r>
              <a:rPr lang="fr-FR" dirty="0"/>
              <a:t>Bouton pour dater l’événement. Le client peut alors spécifier ses attentes</a:t>
            </a:r>
          </a:p>
        </p:txBody>
      </p:sp>
      <p:pic>
        <p:nvPicPr>
          <p:cNvPr id="3" name="Image 2">
            <a:extLst>
              <a:ext uri="{FF2B5EF4-FFF2-40B4-BE49-F238E27FC236}">
                <a16:creationId xmlns:a16="http://schemas.microsoft.com/office/drawing/2014/main" id="{565CAEF5-517D-4305-A064-9FD525C2A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612" y="1232453"/>
            <a:ext cx="7800168" cy="4810676"/>
          </a:xfrm>
          <a:prstGeom prst="rect">
            <a:avLst/>
          </a:prstGeom>
        </p:spPr>
      </p:pic>
      <p:sp>
        <p:nvSpPr>
          <p:cNvPr id="5" name="Rectangle 4">
            <a:extLst>
              <a:ext uri="{FF2B5EF4-FFF2-40B4-BE49-F238E27FC236}">
                <a16:creationId xmlns:a16="http://schemas.microsoft.com/office/drawing/2014/main" id="{713D8CD4-5A05-65AB-5C07-B743D1D15ABE}"/>
              </a:ext>
            </a:extLst>
          </p:cNvPr>
          <p:cNvSpPr/>
          <p:nvPr/>
        </p:nvSpPr>
        <p:spPr>
          <a:xfrm flipH="1" flipV="1">
            <a:off x="7076659" y="4293703"/>
            <a:ext cx="1510749" cy="569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D97321B9-4922-443D-2A97-E6B86BDC4AED}"/>
              </a:ext>
            </a:extLst>
          </p:cNvPr>
          <p:cNvCxnSpPr>
            <a:cxnSpLocks/>
          </p:cNvCxnSpPr>
          <p:nvPr/>
        </p:nvCxnSpPr>
        <p:spPr>
          <a:xfrm>
            <a:off x="2975113" y="4028661"/>
            <a:ext cx="3962398" cy="3379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4637295-5F5C-5BE2-20FF-1CE8CB152B25}"/>
              </a:ext>
            </a:extLst>
          </p:cNvPr>
          <p:cNvSpPr/>
          <p:nvPr/>
        </p:nvSpPr>
        <p:spPr>
          <a:xfrm flipH="1" flipV="1">
            <a:off x="5764696" y="5406885"/>
            <a:ext cx="3213652" cy="569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E2AD6B31-40D3-E659-B6C7-9838F509D261}"/>
              </a:ext>
            </a:extLst>
          </p:cNvPr>
          <p:cNvCxnSpPr>
            <a:cxnSpLocks/>
          </p:cNvCxnSpPr>
          <p:nvPr/>
        </p:nvCxnSpPr>
        <p:spPr>
          <a:xfrm>
            <a:off x="3050264" y="5198418"/>
            <a:ext cx="2661423" cy="5994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B1D7917-6364-86C8-2BCF-681784BD71B6}"/>
              </a:ext>
            </a:extLst>
          </p:cNvPr>
          <p:cNvSpPr/>
          <p:nvPr/>
        </p:nvSpPr>
        <p:spPr>
          <a:xfrm flipH="1" flipV="1">
            <a:off x="5989980" y="1159563"/>
            <a:ext cx="2736576" cy="38232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a:extLst>
              <a:ext uri="{FF2B5EF4-FFF2-40B4-BE49-F238E27FC236}">
                <a16:creationId xmlns:a16="http://schemas.microsoft.com/office/drawing/2014/main" id="{E9AC50DD-D4E6-AFA6-48A0-EDECA4DF531D}"/>
              </a:ext>
            </a:extLst>
          </p:cNvPr>
          <p:cNvCxnSpPr>
            <a:cxnSpLocks/>
          </p:cNvCxnSpPr>
          <p:nvPr/>
        </p:nvCxnSpPr>
        <p:spPr>
          <a:xfrm flipV="1">
            <a:off x="2966722" y="2517913"/>
            <a:ext cx="2963626" cy="3180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571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07390" y="1984155"/>
            <a:ext cx="2969703" cy="2708434"/>
          </a:xfrm>
          <a:prstGeom prst="rect">
            <a:avLst/>
          </a:prstGeom>
          <a:noFill/>
        </p:spPr>
        <p:txBody>
          <a:bodyPr wrap="square" rtlCol="0">
            <a:spAutoFit/>
          </a:bodyPr>
          <a:lstStyle/>
          <a:p>
            <a:r>
              <a:rPr lang="fr-FR" sz="2000" dirty="0">
                <a:solidFill>
                  <a:srgbClr val="FF0000"/>
                </a:solidFill>
              </a:rPr>
              <a:t>Lors de l’appui sur le bouton « Réserver » :</a:t>
            </a:r>
          </a:p>
          <a:p>
            <a:endParaRPr lang="fr-FR" sz="2000" dirty="0">
              <a:solidFill>
                <a:srgbClr val="FF0000"/>
              </a:solidFill>
            </a:endParaRPr>
          </a:p>
          <a:p>
            <a:endParaRPr lang="fr-FR" sz="2000" dirty="0">
              <a:solidFill>
                <a:srgbClr val="FF0000"/>
              </a:solidFill>
            </a:endParaRPr>
          </a:p>
          <a:p>
            <a:r>
              <a:rPr lang="fr-FR" dirty="0"/>
              <a:t>Différentes sections pour se renseigner</a:t>
            </a:r>
          </a:p>
          <a:p>
            <a:endParaRPr lang="fr-FR" dirty="0"/>
          </a:p>
          <a:p>
            <a:r>
              <a:rPr lang="fr-FR" dirty="0"/>
              <a:t>Propositions de plusieurs logements</a:t>
            </a:r>
          </a:p>
        </p:txBody>
      </p:sp>
      <p:pic>
        <p:nvPicPr>
          <p:cNvPr id="10" name="Image 9">
            <a:extLst>
              <a:ext uri="{FF2B5EF4-FFF2-40B4-BE49-F238E27FC236}">
                <a16:creationId xmlns:a16="http://schemas.microsoft.com/office/drawing/2014/main" id="{F757523F-ED76-3715-DD39-A91B97259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010" y="613461"/>
            <a:ext cx="6993034" cy="5900698"/>
          </a:xfrm>
          <a:prstGeom prst="rect">
            <a:avLst/>
          </a:prstGeom>
        </p:spPr>
      </p:pic>
      <p:sp>
        <p:nvSpPr>
          <p:cNvPr id="11" name="Rectangle 10">
            <a:extLst>
              <a:ext uri="{FF2B5EF4-FFF2-40B4-BE49-F238E27FC236}">
                <a16:creationId xmlns:a16="http://schemas.microsoft.com/office/drawing/2014/main" id="{787EC908-5020-113B-ED08-F1CF4349A3A7}"/>
              </a:ext>
            </a:extLst>
          </p:cNvPr>
          <p:cNvSpPr/>
          <p:nvPr/>
        </p:nvSpPr>
        <p:spPr>
          <a:xfrm flipH="1" flipV="1">
            <a:off x="5634761" y="613457"/>
            <a:ext cx="5331412" cy="314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4A50D4EF-AE75-BC9D-4D84-CBA9C266D0D9}"/>
              </a:ext>
            </a:extLst>
          </p:cNvPr>
          <p:cNvCxnSpPr>
            <a:cxnSpLocks/>
          </p:cNvCxnSpPr>
          <p:nvPr/>
        </p:nvCxnSpPr>
        <p:spPr>
          <a:xfrm flipV="1">
            <a:off x="2975113" y="868017"/>
            <a:ext cx="2524539" cy="23456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129B113-6812-6EF7-22F2-A66A79DB3578}"/>
              </a:ext>
            </a:extLst>
          </p:cNvPr>
          <p:cNvSpPr/>
          <p:nvPr/>
        </p:nvSpPr>
        <p:spPr>
          <a:xfrm flipH="1" flipV="1">
            <a:off x="4905892" y="1007162"/>
            <a:ext cx="6897152" cy="5585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26D7004F-2BCB-2E97-530B-EBD878D8BCA1}"/>
              </a:ext>
            </a:extLst>
          </p:cNvPr>
          <p:cNvCxnSpPr>
            <a:cxnSpLocks/>
          </p:cNvCxnSpPr>
          <p:nvPr/>
        </p:nvCxnSpPr>
        <p:spPr>
          <a:xfrm flipV="1">
            <a:off x="2849217" y="3720905"/>
            <a:ext cx="1888435" cy="526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764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07390" y="1984155"/>
            <a:ext cx="2969703" cy="2708434"/>
          </a:xfrm>
          <a:prstGeom prst="rect">
            <a:avLst/>
          </a:prstGeom>
          <a:noFill/>
        </p:spPr>
        <p:txBody>
          <a:bodyPr wrap="square" rtlCol="0">
            <a:spAutoFit/>
          </a:bodyPr>
          <a:lstStyle/>
          <a:p>
            <a:r>
              <a:rPr lang="fr-FR" sz="2000" dirty="0">
                <a:solidFill>
                  <a:srgbClr val="FF0000"/>
                </a:solidFill>
              </a:rPr>
              <a:t>Lors de l’appui sur le bouton « Réserver » :</a:t>
            </a:r>
          </a:p>
          <a:p>
            <a:endParaRPr lang="fr-FR" sz="2000" dirty="0">
              <a:solidFill>
                <a:srgbClr val="FF0000"/>
              </a:solidFill>
            </a:endParaRPr>
          </a:p>
          <a:p>
            <a:endParaRPr lang="fr-FR" sz="2000" dirty="0">
              <a:solidFill>
                <a:srgbClr val="FF0000"/>
              </a:solidFill>
            </a:endParaRPr>
          </a:p>
          <a:p>
            <a:r>
              <a:rPr lang="fr-FR" dirty="0"/>
              <a:t>Différentes sections pour se renseigner</a:t>
            </a:r>
          </a:p>
          <a:p>
            <a:endParaRPr lang="fr-FR" dirty="0"/>
          </a:p>
          <a:p>
            <a:r>
              <a:rPr lang="fr-FR" dirty="0"/>
              <a:t>Propositions de plusieurs logements</a:t>
            </a:r>
          </a:p>
        </p:txBody>
      </p:sp>
      <p:pic>
        <p:nvPicPr>
          <p:cNvPr id="10" name="Image 9">
            <a:extLst>
              <a:ext uri="{FF2B5EF4-FFF2-40B4-BE49-F238E27FC236}">
                <a16:creationId xmlns:a16="http://schemas.microsoft.com/office/drawing/2014/main" id="{F757523F-ED76-3715-DD39-A91B97259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010" y="613461"/>
            <a:ext cx="6993034" cy="5900698"/>
          </a:xfrm>
          <a:prstGeom prst="rect">
            <a:avLst/>
          </a:prstGeom>
        </p:spPr>
      </p:pic>
      <p:sp>
        <p:nvSpPr>
          <p:cNvPr id="11" name="Rectangle 10">
            <a:extLst>
              <a:ext uri="{FF2B5EF4-FFF2-40B4-BE49-F238E27FC236}">
                <a16:creationId xmlns:a16="http://schemas.microsoft.com/office/drawing/2014/main" id="{787EC908-5020-113B-ED08-F1CF4349A3A7}"/>
              </a:ext>
            </a:extLst>
          </p:cNvPr>
          <p:cNvSpPr/>
          <p:nvPr/>
        </p:nvSpPr>
        <p:spPr>
          <a:xfrm flipH="1" flipV="1">
            <a:off x="5634761" y="613457"/>
            <a:ext cx="5331412" cy="314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4A50D4EF-AE75-BC9D-4D84-CBA9C266D0D9}"/>
              </a:ext>
            </a:extLst>
          </p:cNvPr>
          <p:cNvCxnSpPr>
            <a:cxnSpLocks/>
          </p:cNvCxnSpPr>
          <p:nvPr/>
        </p:nvCxnSpPr>
        <p:spPr>
          <a:xfrm flipV="1">
            <a:off x="2975113" y="868017"/>
            <a:ext cx="2524539" cy="23456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129B113-6812-6EF7-22F2-A66A79DB3578}"/>
              </a:ext>
            </a:extLst>
          </p:cNvPr>
          <p:cNvSpPr/>
          <p:nvPr/>
        </p:nvSpPr>
        <p:spPr>
          <a:xfrm flipH="1" flipV="1">
            <a:off x="4905892" y="1007162"/>
            <a:ext cx="6897152" cy="5585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26D7004F-2BCB-2E97-530B-EBD878D8BCA1}"/>
              </a:ext>
            </a:extLst>
          </p:cNvPr>
          <p:cNvCxnSpPr>
            <a:cxnSpLocks/>
          </p:cNvCxnSpPr>
          <p:nvPr/>
        </p:nvCxnSpPr>
        <p:spPr>
          <a:xfrm flipV="1">
            <a:off x="2849217" y="3720905"/>
            <a:ext cx="1888435" cy="526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141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Rio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3" name="Image 2">
            <a:extLst>
              <a:ext uri="{FF2B5EF4-FFF2-40B4-BE49-F238E27FC236}">
                <a16:creationId xmlns:a16="http://schemas.microsoft.com/office/drawing/2014/main" id="{A9B9487A-BE1F-09FE-EA03-47B81C0B3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841" y="541106"/>
            <a:ext cx="4220303" cy="5775787"/>
          </a:xfrm>
          <a:prstGeom prst="rect">
            <a:avLst/>
          </a:prstGeom>
        </p:spPr>
      </p:pic>
      <p:sp>
        <p:nvSpPr>
          <p:cNvPr id="4" name="Rectangle 3">
            <a:extLst>
              <a:ext uri="{FF2B5EF4-FFF2-40B4-BE49-F238E27FC236}">
                <a16:creationId xmlns:a16="http://schemas.microsoft.com/office/drawing/2014/main" id="{32C1510E-10E6-B103-084F-7113743DD0B1}"/>
              </a:ext>
            </a:extLst>
          </p:cNvPr>
          <p:cNvSpPr/>
          <p:nvPr/>
        </p:nvSpPr>
        <p:spPr>
          <a:xfrm>
            <a:off x="7365805" y="1548777"/>
            <a:ext cx="3494352" cy="902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5C354D79-1FD9-1CBE-33BD-8E508A1B575F}"/>
              </a:ext>
            </a:extLst>
          </p:cNvPr>
          <p:cNvCxnSpPr>
            <a:cxnSpLocks/>
          </p:cNvCxnSpPr>
          <p:nvPr/>
        </p:nvCxnSpPr>
        <p:spPr>
          <a:xfrm flipV="1">
            <a:off x="2314171" y="2067339"/>
            <a:ext cx="4941394" cy="1007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686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1382080"/>
            <a:ext cx="2969703" cy="2123658"/>
          </a:xfrm>
          <a:prstGeom prst="rect">
            <a:avLst/>
          </a:prstGeom>
          <a:noFill/>
        </p:spPr>
        <p:txBody>
          <a:bodyPr wrap="square" rtlCol="0">
            <a:spAutoFit/>
          </a:bodyPr>
          <a:lstStyle/>
          <a:p>
            <a:r>
              <a:rPr lang="fr-FR" sz="2000" dirty="0">
                <a:solidFill>
                  <a:srgbClr val="FF0000"/>
                </a:solidFill>
              </a:rPr>
              <a:t>Page d’accueil du camping Le Rio :</a:t>
            </a:r>
          </a:p>
          <a:p>
            <a:endParaRPr lang="fr-FR" sz="2000" dirty="0">
              <a:solidFill>
                <a:srgbClr val="FF0000"/>
              </a:solidFill>
            </a:endParaRPr>
          </a:p>
          <a:p>
            <a:r>
              <a:rPr lang="fr-FR" dirty="0"/>
              <a:t>Menu</a:t>
            </a:r>
          </a:p>
          <a:p>
            <a:endParaRPr lang="fr-FR" dirty="0"/>
          </a:p>
          <a:p>
            <a:r>
              <a:rPr lang="fr-FR" dirty="0"/>
              <a:t>Interface trop simple te moche</a:t>
            </a:r>
          </a:p>
        </p:txBody>
      </p:sp>
      <p:cxnSp>
        <p:nvCxnSpPr>
          <p:cNvPr id="35" name="Connecteur droit avec flèche 34">
            <a:extLst>
              <a:ext uri="{FF2B5EF4-FFF2-40B4-BE49-F238E27FC236}">
                <a16:creationId xmlns:a16="http://schemas.microsoft.com/office/drawing/2014/main" id="{C0541E65-AEB1-C269-8F92-160DAC059DA4}"/>
              </a:ext>
            </a:extLst>
          </p:cNvPr>
          <p:cNvCxnSpPr>
            <a:cxnSpLocks/>
          </p:cNvCxnSpPr>
          <p:nvPr/>
        </p:nvCxnSpPr>
        <p:spPr>
          <a:xfrm flipV="1">
            <a:off x="1046922" y="1543878"/>
            <a:ext cx="5227982" cy="9011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972009ED-B35C-A248-EB6A-80E3AD029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746" y="1135664"/>
            <a:ext cx="6117201" cy="4455118"/>
          </a:xfrm>
          <a:prstGeom prst="rect">
            <a:avLst/>
          </a:prstGeom>
        </p:spPr>
      </p:pic>
      <p:sp>
        <p:nvSpPr>
          <p:cNvPr id="5" name="Rectangle 4">
            <a:extLst>
              <a:ext uri="{FF2B5EF4-FFF2-40B4-BE49-F238E27FC236}">
                <a16:creationId xmlns:a16="http://schemas.microsoft.com/office/drawing/2014/main" id="{179DB351-F366-20F3-2370-C1A2A5DCCC45}"/>
              </a:ext>
            </a:extLst>
          </p:cNvPr>
          <p:cNvSpPr/>
          <p:nvPr/>
        </p:nvSpPr>
        <p:spPr>
          <a:xfrm>
            <a:off x="6427304" y="1382080"/>
            <a:ext cx="3730487" cy="367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8362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1382080"/>
            <a:ext cx="2969703" cy="3200876"/>
          </a:xfrm>
          <a:prstGeom prst="rect">
            <a:avLst/>
          </a:prstGeom>
          <a:noFill/>
        </p:spPr>
        <p:txBody>
          <a:bodyPr wrap="square" rtlCol="0">
            <a:spAutoFit/>
          </a:bodyPr>
          <a:lstStyle/>
          <a:p>
            <a:r>
              <a:rPr lang="fr-FR" sz="2000" dirty="0">
                <a:solidFill>
                  <a:srgbClr val="FF0000"/>
                </a:solidFill>
              </a:rPr>
              <a:t>Pour réserver :</a:t>
            </a:r>
          </a:p>
          <a:p>
            <a:endParaRPr lang="fr-FR" sz="2000" dirty="0">
              <a:solidFill>
                <a:srgbClr val="FF0000"/>
              </a:solidFill>
            </a:endParaRPr>
          </a:p>
          <a:p>
            <a:r>
              <a:rPr lang="fr-FR" dirty="0"/>
              <a:t>Il faut les contacter pour pouvoir réserver.</a:t>
            </a:r>
          </a:p>
          <a:p>
            <a:endParaRPr lang="fr-FR" dirty="0"/>
          </a:p>
          <a:p>
            <a:r>
              <a:rPr lang="fr-FR" dirty="0"/>
              <a:t>Ils disent que nous pouvons demander des renseignements sur les horaires d’ouvertures, etc. Alors que le site pourrait afficher ces détails</a:t>
            </a:r>
          </a:p>
        </p:txBody>
      </p:sp>
      <p:cxnSp>
        <p:nvCxnSpPr>
          <p:cNvPr id="35" name="Connecteur droit avec flèche 34">
            <a:extLst>
              <a:ext uri="{FF2B5EF4-FFF2-40B4-BE49-F238E27FC236}">
                <a16:creationId xmlns:a16="http://schemas.microsoft.com/office/drawing/2014/main" id="{C0541E65-AEB1-C269-8F92-160DAC059DA4}"/>
              </a:ext>
            </a:extLst>
          </p:cNvPr>
          <p:cNvCxnSpPr>
            <a:cxnSpLocks/>
          </p:cNvCxnSpPr>
          <p:nvPr/>
        </p:nvCxnSpPr>
        <p:spPr>
          <a:xfrm>
            <a:off x="2252870" y="2488197"/>
            <a:ext cx="2902226" cy="361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34FF9EB3-6DB3-2A8E-45E8-A8216C75C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261" y="2443909"/>
            <a:ext cx="5919347" cy="2430496"/>
          </a:xfrm>
          <a:prstGeom prst="rect">
            <a:avLst/>
          </a:prstGeom>
        </p:spPr>
      </p:pic>
      <p:sp>
        <p:nvSpPr>
          <p:cNvPr id="7" name="Rectangle 6">
            <a:extLst>
              <a:ext uri="{FF2B5EF4-FFF2-40B4-BE49-F238E27FC236}">
                <a16:creationId xmlns:a16="http://schemas.microsoft.com/office/drawing/2014/main" id="{06ECC9B9-BDBF-4A56-793C-AE308403DCFA}"/>
              </a:ext>
            </a:extLst>
          </p:cNvPr>
          <p:cNvSpPr/>
          <p:nvPr/>
        </p:nvSpPr>
        <p:spPr>
          <a:xfrm>
            <a:off x="5327374" y="2532484"/>
            <a:ext cx="5919347" cy="2138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88292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La Safriere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10" name="Image 9">
            <a:extLst>
              <a:ext uri="{FF2B5EF4-FFF2-40B4-BE49-F238E27FC236}">
                <a16:creationId xmlns:a16="http://schemas.microsoft.com/office/drawing/2014/main" id="{EC605DF1-515E-0146-1D3F-13060E3E8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941" y="944097"/>
            <a:ext cx="6637888" cy="5679082"/>
          </a:xfrm>
          <a:prstGeom prst="rect">
            <a:avLst/>
          </a:prstGeom>
        </p:spPr>
      </p:pic>
      <p:cxnSp>
        <p:nvCxnSpPr>
          <p:cNvPr id="11" name="Connecteur droit avec flèche 10">
            <a:extLst>
              <a:ext uri="{FF2B5EF4-FFF2-40B4-BE49-F238E27FC236}">
                <a16:creationId xmlns:a16="http://schemas.microsoft.com/office/drawing/2014/main" id="{0821C741-09B5-37B2-958E-CE81218D6069}"/>
              </a:ext>
            </a:extLst>
          </p:cNvPr>
          <p:cNvCxnSpPr>
            <a:cxnSpLocks/>
          </p:cNvCxnSpPr>
          <p:nvPr/>
        </p:nvCxnSpPr>
        <p:spPr>
          <a:xfrm flipV="1">
            <a:off x="2314171" y="2948609"/>
            <a:ext cx="2609012" cy="1257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F7D9358-6AAB-86E1-6678-5B6B05796619}"/>
              </a:ext>
            </a:extLst>
          </p:cNvPr>
          <p:cNvSpPr/>
          <p:nvPr/>
        </p:nvSpPr>
        <p:spPr>
          <a:xfrm>
            <a:off x="5212328" y="1811228"/>
            <a:ext cx="3103411" cy="22373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4249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63956" y="1382080"/>
            <a:ext cx="2969703" cy="2677656"/>
          </a:xfrm>
          <a:prstGeom prst="rect">
            <a:avLst/>
          </a:prstGeom>
          <a:noFill/>
        </p:spPr>
        <p:txBody>
          <a:bodyPr wrap="square" rtlCol="0">
            <a:spAutoFit/>
          </a:bodyPr>
          <a:lstStyle/>
          <a:p>
            <a:r>
              <a:rPr lang="fr-FR" sz="2000" dirty="0">
                <a:solidFill>
                  <a:srgbClr val="FF0000"/>
                </a:solidFill>
              </a:rPr>
              <a:t>Page d’accueil du camping La Safriere :</a:t>
            </a:r>
          </a:p>
          <a:p>
            <a:endParaRPr lang="fr-FR" sz="2000" dirty="0">
              <a:solidFill>
                <a:srgbClr val="FF0000"/>
              </a:solidFill>
            </a:endParaRPr>
          </a:p>
          <a:p>
            <a:r>
              <a:rPr lang="fr-FR" dirty="0"/>
              <a:t>Menu</a:t>
            </a:r>
          </a:p>
          <a:p>
            <a:endParaRPr lang="fr-FR" dirty="0"/>
          </a:p>
          <a:p>
            <a:r>
              <a:rPr lang="fr-FR" dirty="0"/>
              <a:t>Présentation du camping</a:t>
            </a:r>
          </a:p>
          <a:p>
            <a:endParaRPr lang="fr-FR" dirty="0"/>
          </a:p>
          <a:p>
            <a:r>
              <a:rPr lang="fr-FR" dirty="0"/>
              <a:t>Nous pouvons rechercher des disponibilités</a:t>
            </a:r>
          </a:p>
        </p:txBody>
      </p:sp>
      <p:pic>
        <p:nvPicPr>
          <p:cNvPr id="7" name="Image 6">
            <a:extLst>
              <a:ext uri="{FF2B5EF4-FFF2-40B4-BE49-F238E27FC236}">
                <a16:creationId xmlns:a16="http://schemas.microsoft.com/office/drawing/2014/main" id="{BD9781FD-B3C2-792C-3B4B-E02C5E4A8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551" y="871331"/>
            <a:ext cx="8114710" cy="5115338"/>
          </a:xfrm>
          <a:prstGeom prst="rect">
            <a:avLst/>
          </a:prstGeom>
        </p:spPr>
      </p:pic>
      <p:cxnSp>
        <p:nvCxnSpPr>
          <p:cNvPr id="9" name="Connecteur droit avec flèche 8">
            <a:extLst>
              <a:ext uri="{FF2B5EF4-FFF2-40B4-BE49-F238E27FC236}">
                <a16:creationId xmlns:a16="http://schemas.microsoft.com/office/drawing/2014/main" id="{CA7C88A7-B6C5-6483-7363-F031F05C10CD}"/>
              </a:ext>
            </a:extLst>
          </p:cNvPr>
          <p:cNvCxnSpPr>
            <a:cxnSpLocks/>
          </p:cNvCxnSpPr>
          <p:nvPr/>
        </p:nvCxnSpPr>
        <p:spPr>
          <a:xfrm flipV="1">
            <a:off x="1073427" y="1305339"/>
            <a:ext cx="3756990" cy="116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7DDA5E-03B8-5C24-F48E-B5BB21D3946D}"/>
              </a:ext>
            </a:extLst>
          </p:cNvPr>
          <p:cNvSpPr/>
          <p:nvPr/>
        </p:nvSpPr>
        <p:spPr>
          <a:xfrm>
            <a:off x="4936435" y="801757"/>
            <a:ext cx="6870826" cy="5035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E62C5D9-046D-619A-0926-8E66843B48BB}"/>
              </a:ext>
            </a:extLst>
          </p:cNvPr>
          <p:cNvSpPr/>
          <p:nvPr/>
        </p:nvSpPr>
        <p:spPr>
          <a:xfrm>
            <a:off x="3692551" y="2559326"/>
            <a:ext cx="5133397" cy="2741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92FB4FB7-3727-A2CC-5B99-C413F6094549}"/>
              </a:ext>
            </a:extLst>
          </p:cNvPr>
          <p:cNvCxnSpPr>
            <a:cxnSpLocks/>
          </p:cNvCxnSpPr>
          <p:nvPr/>
        </p:nvCxnSpPr>
        <p:spPr>
          <a:xfrm flipV="1">
            <a:off x="2796210" y="2905538"/>
            <a:ext cx="815007" cy="1490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1D79C2-D19C-13D3-7705-AEE2D2B5D139}"/>
              </a:ext>
            </a:extLst>
          </p:cNvPr>
          <p:cNvSpPr/>
          <p:nvPr/>
        </p:nvSpPr>
        <p:spPr>
          <a:xfrm>
            <a:off x="9321897" y="2471530"/>
            <a:ext cx="2379674" cy="21004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D57B4E27-AEE9-7A52-906C-C6A99651609F}"/>
              </a:ext>
            </a:extLst>
          </p:cNvPr>
          <p:cNvCxnSpPr>
            <a:cxnSpLocks/>
          </p:cNvCxnSpPr>
          <p:nvPr/>
        </p:nvCxnSpPr>
        <p:spPr>
          <a:xfrm flipV="1">
            <a:off x="3219784" y="3247489"/>
            <a:ext cx="6267975" cy="4265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30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Chateau </a:t>
            </a:r>
            <a:r>
              <a:rPr lang="fr-FR" dirty="0" err="1"/>
              <a:t>Drancourt</a:t>
            </a:r>
            <a:r>
              <a:rPr lang="fr-FR" dirty="0"/>
              <a:t> camping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923330"/>
          </a:xfrm>
          <a:prstGeom prst="rect">
            <a:avLst/>
          </a:prstGeom>
          <a:noFill/>
        </p:spPr>
        <p:txBody>
          <a:bodyPr wrap="square" rtlCol="0">
            <a:spAutoFit/>
          </a:bodyPr>
          <a:lstStyle/>
          <a:p>
            <a:r>
              <a:rPr lang="fr-FR" dirty="0"/>
              <a:t>Nous ne trouvons pas le site officiel du camping sur la première page</a:t>
            </a:r>
          </a:p>
        </p:txBody>
      </p:sp>
      <p:pic>
        <p:nvPicPr>
          <p:cNvPr id="3" name="Image 2">
            <a:extLst>
              <a:ext uri="{FF2B5EF4-FFF2-40B4-BE49-F238E27FC236}">
                <a16:creationId xmlns:a16="http://schemas.microsoft.com/office/drawing/2014/main" id="{94C70D35-7F30-738D-3411-0C9E579C4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6320" y="1186069"/>
            <a:ext cx="8157185" cy="4949686"/>
          </a:xfrm>
          <a:prstGeom prst="rect">
            <a:avLst/>
          </a:prstGeom>
        </p:spPr>
      </p:pic>
    </p:spTree>
    <p:extLst>
      <p:ext uri="{BB962C8B-B14F-4D97-AF65-F5344CB8AC3E}">
        <p14:creationId xmlns:p14="http://schemas.microsoft.com/office/powerpoint/2010/main" val="16230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56113" y="2183837"/>
            <a:ext cx="2969703" cy="1815882"/>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Une section « événements » est mise à disposition pour les visiteurs mais elle ne fait pas moderne</a:t>
            </a:r>
          </a:p>
        </p:txBody>
      </p:sp>
      <p:pic>
        <p:nvPicPr>
          <p:cNvPr id="3" name="Image 2">
            <a:extLst>
              <a:ext uri="{FF2B5EF4-FFF2-40B4-BE49-F238E27FC236}">
                <a16:creationId xmlns:a16="http://schemas.microsoft.com/office/drawing/2014/main" id="{6A32E945-233D-2BD5-9589-B6DAF3F61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700" y="706627"/>
            <a:ext cx="7209344" cy="5218192"/>
          </a:xfrm>
          <a:prstGeom prst="rect">
            <a:avLst/>
          </a:prstGeom>
        </p:spPr>
      </p:pic>
    </p:spTree>
    <p:extLst>
      <p:ext uri="{BB962C8B-B14F-4D97-AF65-F5344CB8AC3E}">
        <p14:creationId xmlns:p14="http://schemas.microsoft.com/office/powerpoint/2010/main" val="1414090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56113" y="2183837"/>
            <a:ext cx="2969703" cy="2400657"/>
          </a:xfrm>
          <a:prstGeom prst="rect">
            <a:avLst/>
          </a:prstGeom>
          <a:noFill/>
        </p:spPr>
        <p:txBody>
          <a:bodyPr wrap="square" rtlCol="0">
            <a:spAutoFit/>
          </a:bodyPr>
          <a:lstStyle/>
          <a:p>
            <a:r>
              <a:rPr lang="fr-FR" sz="2000" dirty="0">
                <a:solidFill>
                  <a:srgbClr val="FF0000"/>
                </a:solidFill>
              </a:rPr>
              <a:t>En cliquant sur « Activités » dans le menu :</a:t>
            </a:r>
          </a:p>
          <a:p>
            <a:endParaRPr lang="fr-FR" sz="2000" dirty="0">
              <a:solidFill>
                <a:srgbClr val="FF0000"/>
              </a:solidFill>
            </a:endParaRPr>
          </a:p>
          <a:p>
            <a:r>
              <a:rPr lang="fr-FR" dirty="0"/>
              <a:t>Différentes activités est proposé aux visiteurs ce qui pourrait leur donner une idée de leur séjour avec des photos pour illustrer le texte</a:t>
            </a:r>
          </a:p>
        </p:txBody>
      </p:sp>
      <p:pic>
        <p:nvPicPr>
          <p:cNvPr id="5" name="Image 4">
            <a:extLst>
              <a:ext uri="{FF2B5EF4-FFF2-40B4-BE49-F238E27FC236}">
                <a16:creationId xmlns:a16="http://schemas.microsoft.com/office/drawing/2014/main" id="{EC033AA4-316C-819F-E952-14E7CD7BF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176" y="351182"/>
            <a:ext cx="6220535" cy="5632174"/>
          </a:xfrm>
          <a:prstGeom prst="rect">
            <a:avLst/>
          </a:prstGeom>
        </p:spPr>
      </p:pic>
      <p:sp>
        <p:nvSpPr>
          <p:cNvPr id="6" name="Rectangle 5">
            <a:extLst>
              <a:ext uri="{FF2B5EF4-FFF2-40B4-BE49-F238E27FC236}">
                <a16:creationId xmlns:a16="http://schemas.microsoft.com/office/drawing/2014/main" id="{8250111F-D9E5-3E92-7B49-8E31418D545A}"/>
              </a:ext>
            </a:extLst>
          </p:cNvPr>
          <p:cNvSpPr/>
          <p:nvPr/>
        </p:nvSpPr>
        <p:spPr>
          <a:xfrm>
            <a:off x="5279447" y="3428999"/>
            <a:ext cx="6051162" cy="2454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a:extLst>
              <a:ext uri="{FF2B5EF4-FFF2-40B4-BE49-F238E27FC236}">
                <a16:creationId xmlns:a16="http://schemas.microsoft.com/office/drawing/2014/main" id="{98B6CD15-ECDE-1763-395D-86822708B731}"/>
              </a:ext>
            </a:extLst>
          </p:cNvPr>
          <p:cNvCxnSpPr>
            <a:cxnSpLocks/>
          </p:cNvCxnSpPr>
          <p:nvPr/>
        </p:nvCxnSpPr>
        <p:spPr>
          <a:xfrm>
            <a:off x="3492087" y="3771192"/>
            <a:ext cx="1684258" cy="2574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5F6BCC-9473-00FC-B775-9B28B354CABA}"/>
              </a:ext>
            </a:extLst>
          </p:cNvPr>
          <p:cNvSpPr/>
          <p:nvPr/>
        </p:nvSpPr>
        <p:spPr>
          <a:xfrm>
            <a:off x="5592418" y="235225"/>
            <a:ext cx="5738192" cy="3094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A672B229-82E3-FA4F-D95B-E03D3B8DB9B6}"/>
              </a:ext>
            </a:extLst>
          </p:cNvPr>
          <p:cNvCxnSpPr>
            <a:cxnSpLocks/>
          </p:cNvCxnSpPr>
          <p:nvPr/>
        </p:nvCxnSpPr>
        <p:spPr>
          <a:xfrm flipV="1">
            <a:off x="3462647" y="2451652"/>
            <a:ext cx="2037005" cy="11576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596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56113" y="2183837"/>
            <a:ext cx="2969703" cy="3508653"/>
          </a:xfrm>
          <a:prstGeom prst="rect">
            <a:avLst/>
          </a:prstGeom>
          <a:noFill/>
        </p:spPr>
        <p:txBody>
          <a:bodyPr wrap="square" rtlCol="0">
            <a:spAutoFit/>
          </a:bodyPr>
          <a:lstStyle/>
          <a:p>
            <a:r>
              <a:rPr lang="fr-FR" sz="2000" dirty="0">
                <a:solidFill>
                  <a:srgbClr val="FF0000"/>
                </a:solidFill>
              </a:rPr>
              <a:t>Après avoir fait une recherche :</a:t>
            </a:r>
          </a:p>
          <a:p>
            <a:endParaRPr lang="fr-FR" sz="2000" dirty="0">
              <a:solidFill>
                <a:srgbClr val="FF0000"/>
              </a:solidFill>
            </a:endParaRPr>
          </a:p>
          <a:p>
            <a:r>
              <a:rPr lang="fr-FR" dirty="0"/>
              <a:t>Nous avons la possibilité de changer nos critères</a:t>
            </a:r>
          </a:p>
          <a:p>
            <a:endParaRPr lang="fr-FR" dirty="0"/>
          </a:p>
          <a:p>
            <a:r>
              <a:rPr lang="fr-FR" dirty="0"/>
              <a:t>Des propositions nous sont montrées avec les caractéristiques de ceux-ci</a:t>
            </a:r>
          </a:p>
          <a:p>
            <a:endParaRPr lang="fr-FR" dirty="0"/>
          </a:p>
          <a:p>
            <a:r>
              <a:rPr lang="fr-FR" dirty="0"/>
              <a:t>D’autres dates sont proposées en +</a:t>
            </a:r>
          </a:p>
        </p:txBody>
      </p:sp>
      <p:pic>
        <p:nvPicPr>
          <p:cNvPr id="3" name="Image 2">
            <a:extLst>
              <a:ext uri="{FF2B5EF4-FFF2-40B4-BE49-F238E27FC236}">
                <a16:creationId xmlns:a16="http://schemas.microsoft.com/office/drawing/2014/main" id="{5D415064-262B-DAD9-79F1-15A6B6723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625" y="780685"/>
            <a:ext cx="6201262" cy="5296630"/>
          </a:xfrm>
          <a:prstGeom prst="rect">
            <a:avLst/>
          </a:prstGeom>
        </p:spPr>
      </p:pic>
      <p:cxnSp>
        <p:nvCxnSpPr>
          <p:cNvPr id="8" name="Connecteur droit avec flèche 7">
            <a:extLst>
              <a:ext uri="{FF2B5EF4-FFF2-40B4-BE49-F238E27FC236}">
                <a16:creationId xmlns:a16="http://schemas.microsoft.com/office/drawing/2014/main" id="{6135E2C3-98EA-50EF-5FFC-29F8386E84ED}"/>
              </a:ext>
            </a:extLst>
          </p:cNvPr>
          <p:cNvCxnSpPr>
            <a:cxnSpLocks/>
          </p:cNvCxnSpPr>
          <p:nvPr/>
        </p:nvCxnSpPr>
        <p:spPr>
          <a:xfrm flipV="1">
            <a:off x="3028122" y="1225826"/>
            <a:ext cx="2729948" cy="18486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EA9469-CE8F-442B-555E-C07D3B2ACD63}"/>
              </a:ext>
            </a:extLst>
          </p:cNvPr>
          <p:cNvSpPr/>
          <p:nvPr/>
        </p:nvSpPr>
        <p:spPr>
          <a:xfrm>
            <a:off x="5857459" y="780685"/>
            <a:ext cx="5652054" cy="53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E2A7DFC-79E6-8222-6853-230DA63DB4F7}"/>
              </a:ext>
            </a:extLst>
          </p:cNvPr>
          <p:cNvSpPr/>
          <p:nvPr/>
        </p:nvSpPr>
        <p:spPr>
          <a:xfrm>
            <a:off x="7866879" y="2311311"/>
            <a:ext cx="3490234" cy="15583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CF1A5750-8956-B7FE-B286-D217BB213C47}"/>
              </a:ext>
            </a:extLst>
          </p:cNvPr>
          <p:cNvCxnSpPr>
            <a:cxnSpLocks/>
          </p:cNvCxnSpPr>
          <p:nvPr/>
        </p:nvCxnSpPr>
        <p:spPr>
          <a:xfrm flipV="1">
            <a:off x="3127511" y="3783497"/>
            <a:ext cx="4591880" cy="5698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4719773-82E2-36D9-D6C9-6A956619C6E5}"/>
              </a:ext>
            </a:extLst>
          </p:cNvPr>
          <p:cNvSpPr/>
          <p:nvPr/>
        </p:nvSpPr>
        <p:spPr>
          <a:xfrm>
            <a:off x="5887022" y="4283169"/>
            <a:ext cx="5556230" cy="1794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56133AD4-05C1-96CC-7AE1-487A1F134E56}"/>
              </a:ext>
            </a:extLst>
          </p:cNvPr>
          <p:cNvCxnSpPr>
            <a:cxnSpLocks/>
          </p:cNvCxnSpPr>
          <p:nvPr/>
        </p:nvCxnSpPr>
        <p:spPr>
          <a:xfrm flipV="1">
            <a:off x="2392015" y="4930405"/>
            <a:ext cx="3366055" cy="492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193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Les Galets de la Mollière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cxnSp>
        <p:nvCxnSpPr>
          <p:cNvPr id="11" name="Connecteur droit avec flèche 10">
            <a:extLst>
              <a:ext uri="{FF2B5EF4-FFF2-40B4-BE49-F238E27FC236}">
                <a16:creationId xmlns:a16="http://schemas.microsoft.com/office/drawing/2014/main" id="{0821C741-09B5-37B2-958E-CE81218D6069}"/>
              </a:ext>
            </a:extLst>
          </p:cNvPr>
          <p:cNvCxnSpPr>
            <a:cxnSpLocks/>
          </p:cNvCxnSpPr>
          <p:nvPr/>
        </p:nvCxnSpPr>
        <p:spPr>
          <a:xfrm>
            <a:off x="2314171" y="3074363"/>
            <a:ext cx="2284333" cy="5766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86373965-4C1B-C849-F4A8-5DCDEE1BC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548" y="728870"/>
            <a:ext cx="6886091" cy="5674856"/>
          </a:xfrm>
          <a:prstGeom prst="rect">
            <a:avLst/>
          </a:prstGeom>
        </p:spPr>
      </p:pic>
      <p:sp>
        <p:nvSpPr>
          <p:cNvPr id="4" name="Rectangle 3">
            <a:extLst>
              <a:ext uri="{FF2B5EF4-FFF2-40B4-BE49-F238E27FC236}">
                <a16:creationId xmlns:a16="http://schemas.microsoft.com/office/drawing/2014/main" id="{38521A6B-6276-0AB2-B7AD-7AC5396CA16E}"/>
              </a:ext>
            </a:extLst>
          </p:cNvPr>
          <p:cNvSpPr/>
          <p:nvPr/>
        </p:nvSpPr>
        <p:spPr>
          <a:xfrm>
            <a:off x="4923183" y="3056791"/>
            <a:ext cx="3790121" cy="24826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2830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3785652"/>
          </a:xfrm>
          <a:prstGeom prst="rect">
            <a:avLst/>
          </a:prstGeom>
          <a:noFill/>
        </p:spPr>
        <p:txBody>
          <a:bodyPr wrap="square" rtlCol="0">
            <a:spAutoFit/>
          </a:bodyPr>
          <a:lstStyle/>
          <a:p>
            <a:r>
              <a:rPr lang="fr-FR" sz="2000" dirty="0">
                <a:solidFill>
                  <a:srgbClr val="FF0000"/>
                </a:solidFill>
              </a:rPr>
              <a:t>Page d’accueil du camping Les Galets de la Mollière :</a:t>
            </a:r>
          </a:p>
          <a:p>
            <a:endParaRPr lang="fr-FR" sz="2000" dirty="0">
              <a:solidFill>
                <a:srgbClr val="FF0000"/>
              </a:solidFill>
            </a:endParaRPr>
          </a:p>
          <a:p>
            <a:r>
              <a:rPr lang="fr-FR" dirty="0"/>
              <a:t>Banderole pour les contacter/trouver</a:t>
            </a:r>
          </a:p>
          <a:p>
            <a:endParaRPr lang="fr-FR" dirty="0"/>
          </a:p>
          <a:p>
            <a:r>
              <a:rPr lang="fr-FR" dirty="0"/>
              <a:t>Possibilité de voir le camping à 360° et d’y rentrer avec google map</a:t>
            </a:r>
          </a:p>
          <a:p>
            <a:endParaRPr lang="fr-FR" dirty="0"/>
          </a:p>
          <a:p>
            <a:r>
              <a:rPr lang="fr-FR" dirty="0"/>
              <a:t>Recherche déjà près-rempli</a:t>
            </a:r>
          </a:p>
          <a:p>
            <a:endParaRPr lang="fr-FR" dirty="0"/>
          </a:p>
          <a:p>
            <a:r>
              <a:rPr lang="fr-FR" dirty="0"/>
              <a:t>menu</a:t>
            </a:r>
          </a:p>
        </p:txBody>
      </p:sp>
      <p:pic>
        <p:nvPicPr>
          <p:cNvPr id="3" name="Image 2">
            <a:extLst>
              <a:ext uri="{FF2B5EF4-FFF2-40B4-BE49-F238E27FC236}">
                <a16:creationId xmlns:a16="http://schemas.microsoft.com/office/drawing/2014/main" id="{441E5C2F-ECCB-4CF7-0A81-0B423CD01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480" y="1183204"/>
            <a:ext cx="8392686" cy="4491592"/>
          </a:xfrm>
          <a:prstGeom prst="rect">
            <a:avLst/>
          </a:prstGeom>
        </p:spPr>
      </p:pic>
      <p:sp>
        <p:nvSpPr>
          <p:cNvPr id="5" name="Rectangle 4">
            <a:extLst>
              <a:ext uri="{FF2B5EF4-FFF2-40B4-BE49-F238E27FC236}">
                <a16:creationId xmlns:a16="http://schemas.microsoft.com/office/drawing/2014/main" id="{526CE337-CE56-3C2A-35D5-459BEE05177F}"/>
              </a:ext>
            </a:extLst>
          </p:cNvPr>
          <p:cNvSpPr/>
          <p:nvPr/>
        </p:nvSpPr>
        <p:spPr>
          <a:xfrm>
            <a:off x="3458817" y="1046922"/>
            <a:ext cx="7560366" cy="483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4635A644-91AC-6795-DFD4-EE82BFE9CB4A}"/>
              </a:ext>
            </a:extLst>
          </p:cNvPr>
          <p:cNvCxnSpPr>
            <a:cxnSpLocks/>
          </p:cNvCxnSpPr>
          <p:nvPr/>
        </p:nvCxnSpPr>
        <p:spPr>
          <a:xfrm flipV="1">
            <a:off x="2264638" y="1666908"/>
            <a:ext cx="2565779" cy="13661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8395E11-7E3A-1E0F-76A4-AB1107380C03}"/>
              </a:ext>
            </a:extLst>
          </p:cNvPr>
          <p:cNvSpPr/>
          <p:nvPr/>
        </p:nvSpPr>
        <p:spPr>
          <a:xfrm>
            <a:off x="7421217" y="3942522"/>
            <a:ext cx="1750284" cy="483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E6C6F976-0BB7-6B28-6D52-B7F805783ECD}"/>
              </a:ext>
            </a:extLst>
          </p:cNvPr>
          <p:cNvCxnSpPr>
            <a:cxnSpLocks/>
          </p:cNvCxnSpPr>
          <p:nvPr/>
        </p:nvCxnSpPr>
        <p:spPr>
          <a:xfrm>
            <a:off x="3159160" y="3783497"/>
            <a:ext cx="4189170" cy="2981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1E2A5F4-95D7-EE70-404D-22E7FE18E2F0}"/>
              </a:ext>
            </a:extLst>
          </p:cNvPr>
          <p:cNvCxnSpPr>
            <a:cxnSpLocks/>
          </p:cNvCxnSpPr>
          <p:nvPr/>
        </p:nvCxnSpPr>
        <p:spPr>
          <a:xfrm flipV="1">
            <a:off x="3020754" y="4578626"/>
            <a:ext cx="2465646" cy="2534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AF6C297-EFC8-CA2D-D46E-7CC6747625B5}"/>
              </a:ext>
            </a:extLst>
          </p:cNvPr>
          <p:cNvSpPr/>
          <p:nvPr/>
        </p:nvSpPr>
        <p:spPr>
          <a:xfrm>
            <a:off x="5598642" y="4320209"/>
            <a:ext cx="5374158" cy="558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802D5CB0-CC97-BE3B-9899-3FA5FD231EB3}"/>
              </a:ext>
            </a:extLst>
          </p:cNvPr>
          <p:cNvSpPr/>
          <p:nvPr/>
        </p:nvSpPr>
        <p:spPr>
          <a:xfrm>
            <a:off x="4916154" y="5178647"/>
            <a:ext cx="6798767" cy="558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avec flèche 23">
            <a:extLst>
              <a:ext uri="{FF2B5EF4-FFF2-40B4-BE49-F238E27FC236}">
                <a16:creationId xmlns:a16="http://schemas.microsoft.com/office/drawing/2014/main" id="{84388BC7-260F-7CBA-5BAD-4A9E15AA1A79}"/>
              </a:ext>
            </a:extLst>
          </p:cNvPr>
          <p:cNvCxnSpPr>
            <a:cxnSpLocks/>
          </p:cNvCxnSpPr>
          <p:nvPr/>
        </p:nvCxnSpPr>
        <p:spPr>
          <a:xfrm>
            <a:off x="1031815" y="5383475"/>
            <a:ext cx="3798602" cy="741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876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71536" y="1690061"/>
            <a:ext cx="2969703" cy="3754874"/>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La barre descend avec nous</a:t>
            </a:r>
          </a:p>
          <a:p>
            <a:endParaRPr lang="fr-FR" dirty="0"/>
          </a:p>
          <a:p>
            <a:r>
              <a:rPr lang="fr-FR" dirty="0"/>
              <a:t>En cliquant sur le bouton « Réservation en ligne », la barre descend pour faire apparaître le barre de recherche</a:t>
            </a:r>
          </a:p>
          <a:p>
            <a:endParaRPr lang="fr-FR" dirty="0"/>
          </a:p>
          <a:p>
            <a:r>
              <a:rPr lang="fr-FR" dirty="0"/>
              <a:t>Le texte n’est pas forcément très beau et les titres sont trop long</a:t>
            </a:r>
          </a:p>
        </p:txBody>
      </p:sp>
      <p:pic>
        <p:nvPicPr>
          <p:cNvPr id="8" name="Image 7">
            <a:extLst>
              <a:ext uri="{FF2B5EF4-FFF2-40B4-BE49-F238E27FC236}">
                <a16:creationId xmlns:a16="http://schemas.microsoft.com/office/drawing/2014/main" id="{583EDF40-E2ED-BFC2-9B45-814DDAE82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537" y="1477076"/>
            <a:ext cx="8537802" cy="3903847"/>
          </a:xfrm>
          <a:prstGeom prst="rect">
            <a:avLst/>
          </a:prstGeom>
        </p:spPr>
      </p:pic>
      <p:cxnSp>
        <p:nvCxnSpPr>
          <p:cNvPr id="9" name="Connecteur droit avec flèche 8">
            <a:extLst>
              <a:ext uri="{FF2B5EF4-FFF2-40B4-BE49-F238E27FC236}">
                <a16:creationId xmlns:a16="http://schemas.microsoft.com/office/drawing/2014/main" id="{5A836FDD-EC4F-757C-39CA-8549BE14E083}"/>
              </a:ext>
            </a:extLst>
          </p:cNvPr>
          <p:cNvCxnSpPr>
            <a:cxnSpLocks/>
          </p:cNvCxnSpPr>
          <p:nvPr/>
        </p:nvCxnSpPr>
        <p:spPr>
          <a:xfrm flipV="1">
            <a:off x="2610678" y="1974574"/>
            <a:ext cx="1391081" cy="3975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42CDA6-11A6-7BBA-4F15-09AA21DE6477}"/>
              </a:ext>
            </a:extLst>
          </p:cNvPr>
          <p:cNvSpPr/>
          <p:nvPr/>
        </p:nvSpPr>
        <p:spPr>
          <a:xfrm>
            <a:off x="4114057" y="1443245"/>
            <a:ext cx="6785855" cy="7566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DA4FB1CD-6A07-EF40-9B88-38E33AB2855A}"/>
              </a:ext>
            </a:extLst>
          </p:cNvPr>
          <p:cNvSpPr/>
          <p:nvPr/>
        </p:nvSpPr>
        <p:spPr>
          <a:xfrm>
            <a:off x="6800579" y="1775791"/>
            <a:ext cx="1395891" cy="337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BE45C61F-90ED-9A90-E6D6-6A1FC1F9C812}"/>
              </a:ext>
            </a:extLst>
          </p:cNvPr>
          <p:cNvCxnSpPr>
            <a:cxnSpLocks/>
          </p:cNvCxnSpPr>
          <p:nvPr/>
        </p:nvCxnSpPr>
        <p:spPr>
          <a:xfrm flipV="1">
            <a:off x="2804704" y="1944756"/>
            <a:ext cx="3927400" cy="14541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E98A8D-0F14-7C99-7AD5-AEDD0B3024B7}"/>
              </a:ext>
            </a:extLst>
          </p:cNvPr>
          <p:cNvSpPr/>
          <p:nvPr/>
        </p:nvSpPr>
        <p:spPr>
          <a:xfrm>
            <a:off x="3253537" y="2292626"/>
            <a:ext cx="8537802" cy="30214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A9B078C5-330C-3773-4EFE-556A59B2C822}"/>
              </a:ext>
            </a:extLst>
          </p:cNvPr>
          <p:cNvCxnSpPr>
            <a:cxnSpLocks/>
          </p:cNvCxnSpPr>
          <p:nvPr/>
        </p:nvCxnSpPr>
        <p:spPr>
          <a:xfrm flipV="1">
            <a:off x="2610678" y="5055704"/>
            <a:ext cx="530561" cy="596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160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71536" y="1690061"/>
            <a:ext cx="2969703" cy="1261884"/>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Plusieurs images cliquables avec des informations à la clé</a:t>
            </a:r>
          </a:p>
        </p:txBody>
      </p:sp>
      <p:pic>
        <p:nvPicPr>
          <p:cNvPr id="3" name="Image 2">
            <a:extLst>
              <a:ext uri="{FF2B5EF4-FFF2-40B4-BE49-F238E27FC236}">
                <a16:creationId xmlns:a16="http://schemas.microsoft.com/office/drawing/2014/main" id="{771A6A4F-0A7B-7E39-64DD-710741529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795130"/>
            <a:ext cx="7631383" cy="5253890"/>
          </a:xfrm>
          <a:prstGeom prst="rect">
            <a:avLst/>
          </a:prstGeom>
        </p:spPr>
      </p:pic>
    </p:spTree>
    <p:extLst>
      <p:ext uri="{BB962C8B-B14F-4D97-AF65-F5344CB8AC3E}">
        <p14:creationId xmlns:p14="http://schemas.microsoft.com/office/powerpoint/2010/main" val="553318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Pré Fleuri camping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cxnSp>
        <p:nvCxnSpPr>
          <p:cNvPr id="11" name="Connecteur droit avec flèche 10">
            <a:extLst>
              <a:ext uri="{FF2B5EF4-FFF2-40B4-BE49-F238E27FC236}">
                <a16:creationId xmlns:a16="http://schemas.microsoft.com/office/drawing/2014/main" id="{0821C741-09B5-37B2-958E-CE81218D6069}"/>
              </a:ext>
            </a:extLst>
          </p:cNvPr>
          <p:cNvCxnSpPr>
            <a:cxnSpLocks/>
          </p:cNvCxnSpPr>
          <p:nvPr/>
        </p:nvCxnSpPr>
        <p:spPr>
          <a:xfrm>
            <a:off x="2314171" y="3074363"/>
            <a:ext cx="4154426" cy="1260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E8B892BE-E7A0-AA3C-B40A-B9C5FB24E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620" y="793950"/>
            <a:ext cx="4312044" cy="5714048"/>
          </a:xfrm>
          <a:prstGeom prst="rect">
            <a:avLst/>
          </a:prstGeom>
        </p:spPr>
      </p:pic>
      <p:sp>
        <p:nvSpPr>
          <p:cNvPr id="10" name="Rectangle 9">
            <a:extLst>
              <a:ext uri="{FF2B5EF4-FFF2-40B4-BE49-F238E27FC236}">
                <a16:creationId xmlns:a16="http://schemas.microsoft.com/office/drawing/2014/main" id="{555E8F17-EE0E-9008-0648-7EB5A641C659}"/>
              </a:ext>
            </a:extLst>
          </p:cNvPr>
          <p:cNvSpPr/>
          <p:nvPr/>
        </p:nvSpPr>
        <p:spPr>
          <a:xfrm>
            <a:off x="6877878" y="1771329"/>
            <a:ext cx="3836505" cy="25356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292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3508653"/>
          </a:xfrm>
          <a:prstGeom prst="rect">
            <a:avLst/>
          </a:prstGeom>
          <a:noFill/>
        </p:spPr>
        <p:txBody>
          <a:bodyPr wrap="square" rtlCol="0">
            <a:spAutoFit/>
          </a:bodyPr>
          <a:lstStyle/>
          <a:p>
            <a:r>
              <a:rPr lang="fr-FR" sz="2000" dirty="0">
                <a:solidFill>
                  <a:srgbClr val="FF0000"/>
                </a:solidFill>
              </a:rPr>
              <a:t>Page d’accueil du camping Le Pré Fleuri :</a:t>
            </a:r>
          </a:p>
          <a:p>
            <a:endParaRPr lang="fr-FR" sz="2000" dirty="0">
              <a:solidFill>
                <a:srgbClr val="FF0000"/>
              </a:solidFill>
            </a:endParaRPr>
          </a:p>
          <a:p>
            <a:r>
              <a:rPr lang="fr-FR" dirty="0"/>
              <a:t>Menu</a:t>
            </a:r>
          </a:p>
          <a:p>
            <a:endParaRPr lang="fr-FR" dirty="0"/>
          </a:p>
          <a:p>
            <a:r>
              <a:rPr lang="fr-FR" dirty="0"/>
              <a:t>Présentation bref du camping</a:t>
            </a:r>
          </a:p>
          <a:p>
            <a:endParaRPr lang="fr-FR" dirty="0"/>
          </a:p>
          <a:p>
            <a:r>
              <a:rPr lang="fr-FR" dirty="0"/>
              <a:t>Barre blanche inutilisable</a:t>
            </a:r>
          </a:p>
          <a:p>
            <a:endParaRPr lang="fr-FR" dirty="0"/>
          </a:p>
          <a:p>
            <a:r>
              <a:rPr lang="fr-FR" dirty="0"/>
              <a:t>Le site est plutôt claires et les informations sont bien indiquées</a:t>
            </a:r>
          </a:p>
        </p:txBody>
      </p:sp>
      <p:pic>
        <p:nvPicPr>
          <p:cNvPr id="8" name="Image 7">
            <a:extLst>
              <a:ext uri="{FF2B5EF4-FFF2-40B4-BE49-F238E27FC236}">
                <a16:creationId xmlns:a16="http://schemas.microsoft.com/office/drawing/2014/main" id="{3DA200DA-EA49-D7C6-8029-A5D1185EE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535" y="1195265"/>
            <a:ext cx="7951631" cy="3762939"/>
          </a:xfrm>
          <a:prstGeom prst="rect">
            <a:avLst/>
          </a:prstGeom>
        </p:spPr>
      </p:pic>
      <p:sp>
        <p:nvSpPr>
          <p:cNvPr id="9" name="Rectangle 8">
            <a:extLst>
              <a:ext uri="{FF2B5EF4-FFF2-40B4-BE49-F238E27FC236}">
                <a16:creationId xmlns:a16="http://schemas.microsoft.com/office/drawing/2014/main" id="{A398B6C3-F010-A6BF-DA83-0A3BB4EE5109}"/>
              </a:ext>
            </a:extLst>
          </p:cNvPr>
          <p:cNvSpPr/>
          <p:nvPr/>
        </p:nvSpPr>
        <p:spPr>
          <a:xfrm>
            <a:off x="7050157" y="1398104"/>
            <a:ext cx="4858009" cy="311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977D441F-63AB-014B-B2F9-03EE2777B8AA}"/>
              </a:ext>
            </a:extLst>
          </p:cNvPr>
          <p:cNvCxnSpPr>
            <a:cxnSpLocks/>
          </p:cNvCxnSpPr>
          <p:nvPr/>
        </p:nvCxnSpPr>
        <p:spPr>
          <a:xfrm flipV="1">
            <a:off x="1036502" y="1616765"/>
            <a:ext cx="5854628" cy="12688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ACF3DD-597A-9442-DE11-7175C7216349}"/>
              </a:ext>
            </a:extLst>
          </p:cNvPr>
          <p:cNvSpPr/>
          <p:nvPr/>
        </p:nvSpPr>
        <p:spPr>
          <a:xfrm>
            <a:off x="4969565" y="2372139"/>
            <a:ext cx="3604593" cy="1391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FC5A7C83-3719-3E9D-C72B-280CE565A53D}"/>
              </a:ext>
            </a:extLst>
          </p:cNvPr>
          <p:cNvCxnSpPr>
            <a:cxnSpLocks/>
          </p:cNvCxnSpPr>
          <p:nvPr/>
        </p:nvCxnSpPr>
        <p:spPr>
          <a:xfrm flipV="1">
            <a:off x="3246256" y="2984401"/>
            <a:ext cx="1623918" cy="4985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5B8D8F7-A0CD-1633-A541-E3E202468C65}"/>
              </a:ext>
            </a:extLst>
          </p:cNvPr>
          <p:cNvSpPr/>
          <p:nvPr/>
        </p:nvSpPr>
        <p:spPr>
          <a:xfrm>
            <a:off x="4990076" y="4426226"/>
            <a:ext cx="5969472" cy="66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02578979-73A5-0FEB-5105-70433A974216}"/>
              </a:ext>
            </a:extLst>
          </p:cNvPr>
          <p:cNvCxnSpPr>
            <a:cxnSpLocks/>
          </p:cNvCxnSpPr>
          <p:nvPr/>
        </p:nvCxnSpPr>
        <p:spPr>
          <a:xfrm>
            <a:off x="2793077" y="4023962"/>
            <a:ext cx="2077097" cy="5944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015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092881"/>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Vidéo présentant le camping ce qui donne peut donner envie au client de réserver</a:t>
            </a:r>
          </a:p>
          <a:p>
            <a:endParaRPr lang="fr-FR" dirty="0"/>
          </a:p>
          <a:p>
            <a:r>
              <a:rPr lang="fr-FR" dirty="0"/>
              <a:t>Informations sur le camping</a:t>
            </a:r>
          </a:p>
        </p:txBody>
      </p:sp>
      <p:pic>
        <p:nvPicPr>
          <p:cNvPr id="3" name="Image 2">
            <a:extLst>
              <a:ext uri="{FF2B5EF4-FFF2-40B4-BE49-F238E27FC236}">
                <a16:creationId xmlns:a16="http://schemas.microsoft.com/office/drawing/2014/main" id="{751E0A30-DA8D-0E1C-3849-22771E8E4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113" y="1308577"/>
            <a:ext cx="7572354" cy="3844192"/>
          </a:xfrm>
          <a:prstGeom prst="rect">
            <a:avLst/>
          </a:prstGeom>
        </p:spPr>
      </p:pic>
      <p:cxnSp>
        <p:nvCxnSpPr>
          <p:cNvPr id="5" name="Connecteur droit avec flèche 4">
            <a:extLst>
              <a:ext uri="{FF2B5EF4-FFF2-40B4-BE49-F238E27FC236}">
                <a16:creationId xmlns:a16="http://schemas.microsoft.com/office/drawing/2014/main" id="{0C2A9415-B3A6-06E2-3456-09B2E2229BEF}"/>
              </a:ext>
            </a:extLst>
          </p:cNvPr>
          <p:cNvCxnSpPr>
            <a:cxnSpLocks/>
          </p:cNvCxnSpPr>
          <p:nvPr/>
        </p:nvCxnSpPr>
        <p:spPr>
          <a:xfrm flipV="1">
            <a:off x="2707599" y="2007555"/>
            <a:ext cx="724842" cy="388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4F9B0222-185B-1949-1E16-61E30D0BC0F8}"/>
              </a:ext>
            </a:extLst>
          </p:cNvPr>
          <p:cNvCxnSpPr>
            <a:cxnSpLocks/>
          </p:cNvCxnSpPr>
          <p:nvPr/>
        </p:nvCxnSpPr>
        <p:spPr>
          <a:xfrm flipV="1">
            <a:off x="3064101" y="3558209"/>
            <a:ext cx="5092612" cy="1909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6123FBA-E741-CB56-E9B6-98633D6E8B18}"/>
              </a:ext>
            </a:extLst>
          </p:cNvPr>
          <p:cNvSpPr/>
          <p:nvPr/>
        </p:nvSpPr>
        <p:spPr>
          <a:xfrm flipV="1">
            <a:off x="3558209" y="1249273"/>
            <a:ext cx="4194313" cy="2819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0D4ADDDF-AB1E-1C7C-0497-2289BE4999F0}"/>
              </a:ext>
            </a:extLst>
          </p:cNvPr>
          <p:cNvSpPr/>
          <p:nvPr/>
        </p:nvSpPr>
        <p:spPr>
          <a:xfrm flipV="1">
            <a:off x="7610386" y="1086280"/>
            <a:ext cx="4194313" cy="4463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7929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4062651"/>
          </a:xfrm>
          <a:prstGeom prst="rect">
            <a:avLst/>
          </a:prstGeom>
          <a:noFill/>
        </p:spPr>
        <p:txBody>
          <a:bodyPr wrap="square" rtlCol="0">
            <a:spAutoFit/>
          </a:bodyPr>
          <a:lstStyle/>
          <a:p>
            <a:r>
              <a:rPr lang="fr-FR" sz="2000" dirty="0">
                <a:solidFill>
                  <a:srgbClr val="FF0000"/>
                </a:solidFill>
              </a:rPr>
              <a:t>Page d’accueil du camping Le Château Drancourt :</a:t>
            </a:r>
          </a:p>
          <a:p>
            <a:endParaRPr lang="fr-FR" sz="2000" dirty="0">
              <a:solidFill>
                <a:srgbClr val="FF0000"/>
              </a:solidFill>
            </a:endParaRPr>
          </a:p>
          <a:p>
            <a:r>
              <a:rPr lang="fr-FR" dirty="0"/>
              <a:t>1 mode de recherche (ne fonctionne pas)</a:t>
            </a:r>
          </a:p>
          <a:p>
            <a:endParaRPr lang="fr-FR" dirty="0"/>
          </a:p>
          <a:p>
            <a:r>
              <a:rPr lang="fr-FR" dirty="0"/>
              <a:t>« Rechercher / Réserver vos vacances » difficile de l’utiliser car le site remonte la page en haut désélectionnant la recherche</a:t>
            </a:r>
          </a:p>
          <a:p>
            <a:endParaRPr lang="fr-FR" dirty="0"/>
          </a:p>
          <a:p>
            <a:r>
              <a:rPr lang="fr-FR" dirty="0"/>
              <a:t>Images cliquables avec gros titre + description</a:t>
            </a:r>
          </a:p>
        </p:txBody>
      </p:sp>
      <p:pic>
        <p:nvPicPr>
          <p:cNvPr id="6" name="Image 5">
            <a:extLst>
              <a:ext uri="{FF2B5EF4-FFF2-40B4-BE49-F238E27FC236}">
                <a16:creationId xmlns:a16="http://schemas.microsoft.com/office/drawing/2014/main" id="{05249F09-4589-96F1-2512-F83CBF695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123" y="425885"/>
            <a:ext cx="7984435" cy="3810682"/>
          </a:xfrm>
          <a:prstGeom prst="rect">
            <a:avLst/>
          </a:prstGeom>
        </p:spPr>
      </p:pic>
      <p:pic>
        <p:nvPicPr>
          <p:cNvPr id="8" name="Image 7">
            <a:extLst>
              <a:ext uri="{FF2B5EF4-FFF2-40B4-BE49-F238E27FC236}">
                <a16:creationId xmlns:a16="http://schemas.microsoft.com/office/drawing/2014/main" id="{C13DAA98-89E3-16A1-E32D-02D1F74E6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719" y="3753952"/>
            <a:ext cx="6437447" cy="3104048"/>
          </a:xfrm>
          <a:prstGeom prst="rect">
            <a:avLst/>
          </a:prstGeom>
        </p:spPr>
      </p:pic>
      <p:cxnSp>
        <p:nvCxnSpPr>
          <p:cNvPr id="9" name="Connecteur droit avec flèche 8">
            <a:extLst>
              <a:ext uri="{FF2B5EF4-FFF2-40B4-BE49-F238E27FC236}">
                <a16:creationId xmlns:a16="http://schemas.microsoft.com/office/drawing/2014/main" id="{82385A16-CD66-46FA-7F1C-987EF806DCAA}"/>
              </a:ext>
            </a:extLst>
          </p:cNvPr>
          <p:cNvCxnSpPr>
            <a:cxnSpLocks/>
          </p:cNvCxnSpPr>
          <p:nvPr/>
        </p:nvCxnSpPr>
        <p:spPr>
          <a:xfrm flipV="1">
            <a:off x="2770701" y="794083"/>
            <a:ext cx="5573876" cy="15847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E121BFB-F65D-8E38-40C3-6A173607E427}"/>
              </a:ext>
            </a:extLst>
          </p:cNvPr>
          <p:cNvSpPr/>
          <p:nvPr/>
        </p:nvSpPr>
        <p:spPr>
          <a:xfrm>
            <a:off x="8504609" y="556889"/>
            <a:ext cx="1801298" cy="474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a:extLst>
              <a:ext uri="{FF2B5EF4-FFF2-40B4-BE49-F238E27FC236}">
                <a16:creationId xmlns:a16="http://schemas.microsoft.com/office/drawing/2014/main" id="{A34BDD44-460C-18DD-A5F3-833A8F951234}"/>
              </a:ext>
            </a:extLst>
          </p:cNvPr>
          <p:cNvCxnSpPr>
            <a:cxnSpLocks/>
          </p:cNvCxnSpPr>
          <p:nvPr/>
        </p:nvCxnSpPr>
        <p:spPr>
          <a:xfrm flipV="1">
            <a:off x="3025083" y="3429000"/>
            <a:ext cx="2110682" cy="242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3234ED4-8C55-F403-9CCC-301739077098}"/>
              </a:ext>
            </a:extLst>
          </p:cNvPr>
          <p:cNvSpPr/>
          <p:nvPr/>
        </p:nvSpPr>
        <p:spPr>
          <a:xfrm>
            <a:off x="5301916" y="3224838"/>
            <a:ext cx="5024615" cy="5290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13963BC8-6065-8867-6905-64132F07E535}"/>
              </a:ext>
            </a:extLst>
          </p:cNvPr>
          <p:cNvCxnSpPr>
            <a:cxnSpLocks/>
          </p:cNvCxnSpPr>
          <p:nvPr/>
        </p:nvCxnSpPr>
        <p:spPr>
          <a:xfrm flipV="1">
            <a:off x="2908300" y="4516998"/>
            <a:ext cx="1600757" cy="6392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0A1F780-FBE5-E96C-8530-33E5C9903860}"/>
              </a:ext>
            </a:extLst>
          </p:cNvPr>
          <p:cNvSpPr/>
          <p:nvPr/>
        </p:nvSpPr>
        <p:spPr>
          <a:xfrm>
            <a:off x="4668332" y="3808854"/>
            <a:ext cx="5988209" cy="2983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19349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63346" y="1969603"/>
            <a:ext cx="2969703" cy="2369880"/>
          </a:xfrm>
          <a:prstGeom prst="rect">
            <a:avLst/>
          </a:prstGeom>
          <a:noFill/>
        </p:spPr>
        <p:txBody>
          <a:bodyPr wrap="square" rtlCol="0">
            <a:spAutoFit/>
          </a:bodyPr>
          <a:lstStyle/>
          <a:p>
            <a:r>
              <a:rPr lang="fr-FR" sz="2000" dirty="0">
                <a:solidFill>
                  <a:srgbClr val="FF0000"/>
                </a:solidFill>
              </a:rPr>
              <a:t>Pour acheter :</a:t>
            </a:r>
          </a:p>
          <a:p>
            <a:endParaRPr lang="fr-FR" sz="2000" dirty="0">
              <a:solidFill>
                <a:srgbClr val="FF0000"/>
              </a:solidFill>
            </a:endParaRPr>
          </a:p>
          <a:p>
            <a:r>
              <a:rPr lang="fr-FR" dirty="0"/>
              <a:t>Il faut contacter le camping pour pouvoir réserver. Donne un formulaire pour donner le choix au client de faire ce qu’il préfère me parait plus judicieux</a:t>
            </a:r>
          </a:p>
        </p:txBody>
      </p:sp>
      <p:pic>
        <p:nvPicPr>
          <p:cNvPr id="6" name="Image 5">
            <a:extLst>
              <a:ext uri="{FF2B5EF4-FFF2-40B4-BE49-F238E27FC236}">
                <a16:creationId xmlns:a16="http://schemas.microsoft.com/office/drawing/2014/main" id="{4C062949-5845-A442-F619-464DA29EB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447" y="626565"/>
            <a:ext cx="6175576" cy="5214730"/>
          </a:xfrm>
          <a:prstGeom prst="rect">
            <a:avLst/>
          </a:prstGeom>
        </p:spPr>
      </p:pic>
      <p:sp>
        <p:nvSpPr>
          <p:cNvPr id="8" name="Rectangle 7">
            <a:extLst>
              <a:ext uri="{FF2B5EF4-FFF2-40B4-BE49-F238E27FC236}">
                <a16:creationId xmlns:a16="http://schemas.microsoft.com/office/drawing/2014/main" id="{836E7D65-FAD2-7A38-E5F9-8D003A06E3D9}"/>
              </a:ext>
            </a:extLst>
          </p:cNvPr>
          <p:cNvSpPr/>
          <p:nvPr/>
        </p:nvSpPr>
        <p:spPr>
          <a:xfrm flipV="1">
            <a:off x="5279904" y="3359426"/>
            <a:ext cx="3784583" cy="4505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1F746C5E-AA7D-EBA1-4F7A-EAAF6D0C65B6}"/>
              </a:ext>
            </a:extLst>
          </p:cNvPr>
          <p:cNvCxnSpPr>
            <a:cxnSpLocks/>
          </p:cNvCxnSpPr>
          <p:nvPr/>
        </p:nvCxnSpPr>
        <p:spPr>
          <a:xfrm>
            <a:off x="3396664" y="3429000"/>
            <a:ext cx="1685545" cy="563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62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a:t>
            </a:r>
            <a:r>
              <a:rPr lang="fr-FR" dirty="0" err="1"/>
              <a:t>Tarteron</a:t>
            </a:r>
            <a:r>
              <a:rPr lang="fr-FR" dirty="0"/>
              <a:t>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3" name="Image 2">
            <a:extLst>
              <a:ext uri="{FF2B5EF4-FFF2-40B4-BE49-F238E27FC236}">
                <a16:creationId xmlns:a16="http://schemas.microsoft.com/office/drawing/2014/main" id="{78AA5EE1-988B-9F22-6BF1-13804A489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528" y="974615"/>
            <a:ext cx="6360235" cy="5333116"/>
          </a:xfrm>
          <a:prstGeom prst="rect">
            <a:avLst/>
          </a:prstGeom>
        </p:spPr>
      </p:pic>
      <p:sp>
        <p:nvSpPr>
          <p:cNvPr id="4" name="Rectangle 3">
            <a:extLst>
              <a:ext uri="{FF2B5EF4-FFF2-40B4-BE49-F238E27FC236}">
                <a16:creationId xmlns:a16="http://schemas.microsoft.com/office/drawing/2014/main" id="{30DB9B42-BE32-4B29-D743-8BCA6F0F8B30}"/>
              </a:ext>
            </a:extLst>
          </p:cNvPr>
          <p:cNvSpPr/>
          <p:nvPr/>
        </p:nvSpPr>
        <p:spPr>
          <a:xfrm>
            <a:off x="5506279" y="2707336"/>
            <a:ext cx="5115338" cy="3176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F0DFA4F4-6FD9-48F5-8F22-453A030DCA74}"/>
              </a:ext>
            </a:extLst>
          </p:cNvPr>
          <p:cNvCxnSpPr>
            <a:cxnSpLocks/>
          </p:cNvCxnSpPr>
          <p:nvPr/>
        </p:nvCxnSpPr>
        <p:spPr>
          <a:xfrm>
            <a:off x="2314171" y="3074363"/>
            <a:ext cx="2854177" cy="5269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794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3508653"/>
          </a:xfrm>
          <a:prstGeom prst="rect">
            <a:avLst/>
          </a:prstGeom>
          <a:noFill/>
        </p:spPr>
        <p:txBody>
          <a:bodyPr wrap="square" rtlCol="0">
            <a:spAutoFit/>
          </a:bodyPr>
          <a:lstStyle/>
          <a:p>
            <a:r>
              <a:rPr lang="fr-FR" sz="2000" dirty="0">
                <a:solidFill>
                  <a:srgbClr val="FF0000"/>
                </a:solidFill>
              </a:rPr>
              <a:t>Page d’accueil du camping Le Tarteron :</a:t>
            </a:r>
          </a:p>
          <a:p>
            <a:endParaRPr lang="fr-FR" sz="2000" dirty="0">
              <a:solidFill>
                <a:srgbClr val="FF0000"/>
              </a:solidFill>
            </a:endParaRPr>
          </a:p>
          <a:p>
            <a:r>
              <a:rPr lang="fr-FR" dirty="0"/>
              <a:t>Menu</a:t>
            </a:r>
          </a:p>
          <a:p>
            <a:endParaRPr lang="fr-FR" dirty="0"/>
          </a:p>
          <a:p>
            <a:r>
              <a:rPr lang="fr-FR" dirty="0"/>
              <a:t>Bouton rouge pour le souligner aux autres</a:t>
            </a:r>
          </a:p>
          <a:p>
            <a:endParaRPr lang="fr-FR" dirty="0"/>
          </a:p>
          <a:p>
            <a:r>
              <a:rPr lang="fr-FR" dirty="0"/>
              <a:t>Le site est plutôt claires et les informations sont bien indiquées mais le design est à revoir</a:t>
            </a:r>
          </a:p>
        </p:txBody>
      </p:sp>
      <p:pic>
        <p:nvPicPr>
          <p:cNvPr id="3" name="Image 2">
            <a:extLst>
              <a:ext uri="{FF2B5EF4-FFF2-40B4-BE49-F238E27FC236}">
                <a16:creationId xmlns:a16="http://schemas.microsoft.com/office/drawing/2014/main" id="{DFA1E937-6DBB-6D10-311B-883FC38BE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973" y="934427"/>
            <a:ext cx="6919308" cy="4916895"/>
          </a:xfrm>
          <a:prstGeom prst="rect">
            <a:avLst/>
          </a:prstGeom>
        </p:spPr>
      </p:pic>
      <p:sp>
        <p:nvSpPr>
          <p:cNvPr id="5" name="Rectangle 4">
            <a:extLst>
              <a:ext uri="{FF2B5EF4-FFF2-40B4-BE49-F238E27FC236}">
                <a16:creationId xmlns:a16="http://schemas.microsoft.com/office/drawing/2014/main" id="{2109BB86-8EB7-32F0-A95E-0B09721B9C99}"/>
              </a:ext>
            </a:extLst>
          </p:cNvPr>
          <p:cNvSpPr/>
          <p:nvPr/>
        </p:nvSpPr>
        <p:spPr>
          <a:xfrm>
            <a:off x="5387009" y="1292086"/>
            <a:ext cx="5387008" cy="2385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a:extLst>
              <a:ext uri="{FF2B5EF4-FFF2-40B4-BE49-F238E27FC236}">
                <a16:creationId xmlns:a16="http://schemas.microsoft.com/office/drawing/2014/main" id="{6637C05B-3B8E-1B67-D10C-374D08288A56}"/>
              </a:ext>
            </a:extLst>
          </p:cNvPr>
          <p:cNvCxnSpPr>
            <a:cxnSpLocks/>
          </p:cNvCxnSpPr>
          <p:nvPr/>
        </p:nvCxnSpPr>
        <p:spPr>
          <a:xfrm flipV="1">
            <a:off x="1099404" y="1374913"/>
            <a:ext cx="4221344" cy="15540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3D5C356D-4B38-06EF-A899-16D0BED2177D}"/>
              </a:ext>
            </a:extLst>
          </p:cNvPr>
          <p:cNvCxnSpPr>
            <a:cxnSpLocks/>
          </p:cNvCxnSpPr>
          <p:nvPr/>
        </p:nvCxnSpPr>
        <p:spPr>
          <a:xfrm flipV="1">
            <a:off x="2457752" y="2845902"/>
            <a:ext cx="4109354" cy="7672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77F59CF-0561-97AD-75CE-FEFB385C7546}"/>
              </a:ext>
            </a:extLst>
          </p:cNvPr>
          <p:cNvSpPr/>
          <p:nvPr/>
        </p:nvSpPr>
        <p:spPr>
          <a:xfrm>
            <a:off x="6632713" y="2570922"/>
            <a:ext cx="1563757" cy="470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8242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3847207"/>
          </a:xfrm>
          <a:prstGeom prst="rect">
            <a:avLst/>
          </a:prstGeom>
          <a:noFill/>
        </p:spPr>
        <p:txBody>
          <a:bodyPr wrap="square" rtlCol="0">
            <a:spAutoFit/>
          </a:bodyPr>
          <a:lstStyle/>
          <a:p>
            <a:r>
              <a:rPr lang="fr-FR" sz="2000" dirty="0">
                <a:solidFill>
                  <a:srgbClr val="FF0000"/>
                </a:solidFill>
              </a:rPr>
              <a:t>En allant dans « Hébergement » puis « Locations », dans le menu :</a:t>
            </a:r>
          </a:p>
          <a:p>
            <a:endParaRPr lang="fr-FR" sz="2000" dirty="0">
              <a:solidFill>
                <a:srgbClr val="FF0000"/>
              </a:solidFill>
            </a:endParaRPr>
          </a:p>
          <a:p>
            <a:r>
              <a:rPr lang="fr-FR" dirty="0"/>
              <a:t>En 1 clique, nous avons déjà des propositions</a:t>
            </a:r>
          </a:p>
          <a:p>
            <a:endParaRPr lang="fr-FR" dirty="0"/>
          </a:p>
          <a:p>
            <a:r>
              <a:rPr lang="fr-FR" dirty="0"/>
              <a:t>Plusieurs photo du mobil-home et description de celui-ci</a:t>
            </a:r>
          </a:p>
          <a:p>
            <a:endParaRPr lang="fr-FR" dirty="0"/>
          </a:p>
          <a:p>
            <a:endParaRPr lang="fr-FR" dirty="0"/>
          </a:p>
        </p:txBody>
      </p:sp>
      <p:pic>
        <p:nvPicPr>
          <p:cNvPr id="8" name="Image 7">
            <a:extLst>
              <a:ext uri="{FF2B5EF4-FFF2-40B4-BE49-F238E27FC236}">
                <a16:creationId xmlns:a16="http://schemas.microsoft.com/office/drawing/2014/main" id="{440D42A2-9ABB-FE5D-9D01-6D6CDDC98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587" y="576470"/>
            <a:ext cx="6325382" cy="5073927"/>
          </a:xfrm>
          <a:prstGeom prst="rect">
            <a:avLst/>
          </a:prstGeom>
        </p:spPr>
      </p:pic>
      <p:cxnSp>
        <p:nvCxnSpPr>
          <p:cNvPr id="11" name="Connecteur droit avec flèche 10">
            <a:extLst>
              <a:ext uri="{FF2B5EF4-FFF2-40B4-BE49-F238E27FC236}">
                <a16:creationId xmlns:a16="http://schemas.microsoft.com/office/drawing/2014/main" id="{4A3F6F7A-62BE-E188-55C2-58114E5DB0B5}"/>
              </a:ext>
            </a:extLst>
          </p:cNvPr>
          <p:cNvCxnSpPr>
            <a:cxnSpLocks/>
          </p:cNvCxnSpPr>
          <p:nvPr/>
        </p:nvCxnSpPr>
        <p:spPr>
          <a:xfrm>
            <a:off x="2696817" y="4790661"/>
            <a:ext cx="1649896" cy="1502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1E9BA6D2-5025-5555-4E0F-2C67762262A5}"/>
              </a:ext>
            </a:extLst>
          </p:cNvPr>
          <p:cNvCxnSpPr>
            <a:cxnSpLocks/>
          </p:cNvCxnSpPr>
          <p:nvPr/>
        </p:nvCxnSpPr>
        <p:spPr>
          <a:xfrm flipV="1">
            <a:off x="2981740" y="3511826"/>
            <a:ext cx="1364973" cy="7951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37DA118-1566-6061-3171-B8B38985F4B7}"/>
              </a:ext>
            </a:extLst>
          </p:cNvPr>
          <p:cNvSpPr/>
          <p:nvPr/>
        </p:nvSpPr>
        <p:spPr>
          <a:xfrm>
            <a:off x="4576364" y="4137164"/>
            <a:ext cx="4806175" cy="1932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543A6F6E-7D55-B520-61D1-808C25BAF532}"/>
              </a:ext>
            </a:extLst>
          </p:cNvPr>
          <p:cNvSpPr/>
          <p:nvPr/>
        </p:nvSpPr>
        <p:spPr>
          <a:xfrm>
            <a:off x="4525618" y="1306995"/>
            <a:ext cx="6546574" cy="27282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2066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a:t>
            </a:r>
            <a:r>
              <a:rPr lang="fr-FR" dirty="0" err="1"/>
              <a:t>Ridin</a:t>
            </a:r>
            <a:r>
              <a:rPr lang="fr-FR" dirty="0"/>
              <a:t>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8" name="Image 7">
            <a:extLst>
              <a:ext uri="{FF2B5EF4-FFF2-40B4-BE49-F238E27FC236}">
                <a16:creationId xmlns:a16="http://schemas.microsoft.com/office/drawing/2014/main" id="{8452E945-B023-BE97-196D-89F26AB2B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844" y="506029"/>
            <a:ext cx="3806186" cy="6143969"/>
          </a:xfrm>
          <a:prstGeom prst="rect">
            <a:avLst/>
          </a:prstGeom>
        </p:spPr>
      </p:pic>
      <p:sp>
        <p:nvSpPr>
          <p:cNvPr id="9" name="Rectangle 8">
            <a:extLst>
              <a:ext uri="{FF2B5EF4-FFF2-40B4-BE49-F238E27FC236}">
                <a16:creationId xmlns:a16="http://schemas.microsoft.com/office/drawing/2014/main" id="{CF6765B3-D9EE-DB4F-7CE0-31AA29A6FB48}"/>
              </a:ext>
            </a:extLst>
          </p:cNvPr>
          <p:cNvSpPr/>
          <p:nvPr/>
        </p:nvSpPr>
        <p:spPr>
          <a:xfrm>
            <a:off x="7812157" y="1620657"/>
            <a:ext cx="3432313" cy="2374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C090C32F-F1B0-A3C8-B333-2774E244DC55}"/>
              </a:ext>
            </a:extLst>
          </p:cNvPr>
          <p:cNvCxnSpPr>
            <a:cxnSpLocks/>
          </p:cNvCxnSpPr>
          <p:nvPr/>
        </p:nvCxnSpPr>
        <p:spPr>
          <a:xfrm flipV="1">
            <a:off x="2314171" y="2756452"/>
            <a:ext cx="5338959" cy="317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689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Les Aubépines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3" name="Image 2">
            <a:extLst>
              <a:ext uri="{FF2B5EF4-FFF2-40B4-BE49-F238E27FC236}">
                <a16:creationId xmlns:a16="http://schemas.microsoft.com/office/drawing/2014/main" id="{053142C5-3DD3-FFED-0A76-39018CC4B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691" y="792537"/>
            <a:ext cx="3906779" cy="5817704"/>
          </a:xfrm>
          <a:prstGeom prst="rect">
            <a:avLst/>
          </a:prstGeom>
        </p:spPr>
      </p:pic>
      <p:sp>
        <p:nvSpPr>
          <p:cNvPr id="4" name="Rectangle 3">
            <a:extLst>
              <a:ext uri="{FF2B5EF4-FFF2-40B4-BE49-F238E27FC236}">
                <a16:creationId xmlns:a16="http://schemas.microsoft.com/office/drawing/2014/main" id="{5B0DE8DB-44BC-DF33-7040-3CCEA5E750FE}"/>
              </a:ext>
            </a:extLst>
          </p:cNvPr>
          <p:cNvSpPr/>
          <p:nvPr/>
        </p:nvSpPr>
        <p:spPr>
          <a:xfrm>
            <a:off x="7421218" y="3005509"/>
            <a:ext cx="3313043" cy="2156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67221810-58CC-99B9-F056-A942D450ADB2}"/>
              </a:ext>
            </a:extLst>
          </p:cNvPr>
          <p:cNvCxnSpPr>
            <a:cxnSpLocks/>
          </p:cNvCxnSpPr>
          <p:nvPr/>
        </p:nvCxnSpPr>
        <p:spPr>
          <a:xfrm>
            <a:off x="2314171" y="3074363"/>
            <a:ext cx="4788994" cy="5269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413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5170646"/>
          </a:xfrm>
          <a:prstGeom prst="rect">
            <a:avLst/>
          </a:prstGeom>
          <a:noFill/>
        </p:spPr>
        <p:txBody>
          <a:bodyPr wrap="square" rtlCol="0">
            <a:spAutoFit/>
          </a:bodyPr>
          <a:lstStyle/>
          <a:p>
            <a:r>
              <a:rPr lang="fr-FR" sz="2000" dirty="0">
                <a:solidFill>
                  <a:srgbClr val="FF0000"/>
                </a:solidFill>
              </a:rPr>
              <a:t>Page d’accueil du camping le Ridin/Les Aubépines :</a:t>
            </a:r>
          </a:p>
          <a:p>
            <a:endParaRPr lang="fr-FR" sz="2000" dirty="0">
              <a:solidFill>
                <a:srgbClr val="FF0000"/>
              </a:solidFill>
            </a:endParaRPr>
          </a:p>
          <a:p>
            <a:r>
              <a:rPr lang="fr-FR" dirty="0"/>
              <a:t>Boutons pour les contacter</a:t>
            </a:r>
          </a:p>
          <a:p>
            <a:endParaRPr lang="fr-FR" dirty="0"/>
          </a:p>
          <a:p>
            <a:r>
              <a:rPr lang="fr-FR" dirty="0"/>
              <a:t>Menu déroulant</a:t>
            </a:r>
          </a:p>
          <a:p>
            <a:endParaRPr lang="fr-FR" dirty="0"/>
          </a:p>
          <a:p>
            <a:r>
              <a:rPr lang="fr-FR" dirty="0"/>
              <a:t>« Vivre l’expérience » est une page pour se mettre en situation avec des mises en situation pour s’imaginer y être</a:t>
            </a:r>
          </a:p>
          <a:p>
            <a:endParaRPr lang="fr-FR" dirty="0"/>
          </a:p>
          <a:p>
            <a:r>
              <a:rPr lang="fr-FR" dirty="0"/>
              <a:t>Une section actualité est pratique pour tenir au courant les clients des nouveautés au événements. Ce bloc descend avec nous</a:t>
            </a:r>
          </a:p>
        </p:txBody>
      </p:sp>
      <p:pic>
        <p:nvPicPr>
          <p:cNvPr id="8" name="Image 7">
            <a:extLst>
              <a:ext uri="{FF2B5EF4-FFF2-40B4-BE49-F238E27FC236}">
                <a16:creationId xmlns:a16="http://schemas.microsoft.com/office/drawing/2014/main" id="{C5A8DD32-F732-F51C-91CC-F16846DFD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766" y="1484244"/>
            <a:ext cx="8401400" cy="4044616"/>
          </a:xfrm>
          <a:prstGeom prst="rect">
            <a:avLst/>
          </a:prstGeom>
        </p:spPr>
      </p:pic>
      <p:sp>
        <p:nvSpPr>
          <p:cNvPr id="9" name="Rectangle 8">
            <a:extLst>
              <a:ext uri="{FF2B5EF4-FFF2-40B4-BE49-F238E27FC236}">
                <a16:creationId xmlns:a16="http://schemas.microsoft.com/office/drawing/2014/main" id="{90C290BC-655F-92EF-DC43-235251275EA3}"/>
              </a:ext>
            </a:extLst>
          </p:cNvPr>
          <p:cNvSpPr/>
          <p:nvPr/>
        </p:nvSpPr>
        <p:spPr>
          <a:xfrm>
            <a:off x="9521207" y="1731064"/>
            <a:ext cx="663090" cy="470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avec flèche 10">
            <a:extLst>
              <a:ext uri="{FF2B5EF4-FFF2-40B4-BE49-F238E27FC236}">
                <a16:creationId xmlns:a16="http://schemas.microsoft.com/office/drawing/2014/main" id="{6EB2608A-F008-055F-27D7-EEDCC95269AA}"/>
              </a:ext>
            </a:extLst>
          </p:cNvPr>
          <p:cNvCxnSpPr>
            <a:cxnSpLocks/>
          </p:cNvCxnSpPr>
          <p:nvPr/>
        </p:nvCxnSpPr>
        <p:spPr>
          <a:xfrm flipV="1">
            <a:off x="3060726" y="2140226"/>
            <a:ext cx="6374822" cy="7108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B422B9BB-2B1D-9459-AE42-5A658697F823}"/>
              </a:ext>
            </a:extLst>
          </p:cNvPr>
          <p:cNvCxnSpPr>
            <a:cxnSpLocks/>
          </p:cNvCxnSpPr>
          <p:nvPr/>
        </p:nvCxnSpPr>
        <p:spPr>
          <a:xfrm flipV="1">
            <a:off x="2981213" y="4121426"/>
            <a:ext cx="3876787" cy="960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6BAA1B-0BAD-B8AE-78F6-4B646BA1E8FC}"/>
              </a:ext>
            </a:extLst>
          </p:cNvPr>
          <p:cNvSpPr/>
          <p:nvPr/>
        </p:nvSpPr>
        <p:spPr>
          <a:xfrm>
            <a:off x="7064015" y="3902765"/>
            <a:ext cx="1225220" cy="5018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Connecteur droit avec flèche 16">
            <a:extLst>
              <a:ext uri="{FF2B5EF4-FFF2-40B4-BE49-F238E27FC236}">
                <a16:creationId xmlns:a16="http://schemas.microsoft.com/office/drawing/2014/main" id="{F976D044-A3CA-C383-ED44-D15C784F99E9}"/>
              </a:ext>
            </a:extLst>
          </p:cNvPr>
          <p:cNvCxnSpPr>
            <a:cxnSpLocks/>
          </p:cNvCxnSpPr>
          <p:nvPr/>
        </p:nvCxnSpPr>
        <p:spPr>
          <a:xfrm flipV="1">
            <a:off x="2769178" y="3763617"/>
            <a:ext cx="7488005" cy="18512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0EC29D7-79CF-E4C7-2ED4-1E8825153B9E}"/>
              </a:ext>
            </a:extLst>
          </p:cNvPr>
          <p:cNvSpPr/>
          <p:nvPr/>
        </p:nvSpPr>
        <p:spPr>
          <a:xfrm>
            <a:off x="10416815" y="2782956"/>
            <a:ext cx="1549898" cy="1434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1" name="Connecteur droit avec flèche 20">
            <a:extLst>
              <a:ext uri="{FF2B5EF4-FFF2-40B4-BE49-F238E27FC236}">
                <a16:creationId xmlns:a16="http://schemas.microsoft.com/office/drawing/2014/main" id="{C55E784F-DB15-C3CD-702F-456718D95807}"/>
              </a:ext>
            </a:extLst>
          </p:cNvPr>
          <p:cNvCxnSpPr>
            <a:cxnSpLocks/>
          </p:cNvCxnSpPr>
          <p:nvPr/>
        </p:nvCxnSpPr>
        <p:spPr>
          <a:xfrm flipV="1">
            <a:off x="2079459" y="1914939"/>
            <a:ext cx="9185977" cy="15199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92569E8-518E-2DF5-6CC3-2D446B25F02A}"/>
              </a:ext>
            </a:extLst>
          </p:cNvPr>
          <p:cNvSpPr/>
          <p:nvPr/>
        </p:nvSpPr>
        <p:spPr>
          <a:xfrm>
            <a:off x="11323983" y="1731064"/>
            <a:ext cx="496956" cy="470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635843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18052" y="985224"/>
            <a:ext cx="2969703" cy="5386090"/>
          </a:xfrm>
          <a:prstGeom prst="rect">
            <a:avLst/>
          </a:prstGeom>
          <a:noFill/>
        </p:spPr>
        <p:txBody>
          <a:bodyPr wrap="square" rtlCol="0">
            <a:spAutoFit/>
          </a:bodyPr>
          <a:lstStyle/>
          <a:p>
            <a:r>
              <a:rPr lang="fr-FR" sz="2000" dirty="0">
                <a:solidFill>
                  <a:srgbClr val="FF0000"/>
                </a:solidFill>
              </a:rPr>
              <a:t>Page d’accueil :</a:t>
            </a:r>
            <a:endParaRPr lang="fr-FR" dirty="0"/>
          </a:p>
          <a:p>
            <a:endParaRPr lang="fr-FR" dirty="0"/>
          </a:p>
          <a:p>
            <a:r>
              <a:rPr lang="fr-FR" dirty="0"/>
              <a:t>Ici, nous avons accès aux tarifs et aux disponibilités</a:t>
            </a:r>
          </a:p>
          <a:p>
            <a:endParaRPr lang="fr-FR" dirty="0"/>
          </a:p>
          <a:p>
            <a:r>
              <a:rPr lang="fr-FR" dirty="0"/>
              <a:t>Nous pouvons aussi visionner des photo et un film présentant le camping</a:t>
            </a:r>
          </a:p>
          <a:p>
            <a:endParaRPr lang="fr-FR" dirty="0"/>
          </a:p>
          <a:p>
            <a:r>
              <a:rPr lang="fr-FR" dirty="0"/>
              <a:t>Le site a des transitions entre ses pages et fait apparaître ses éléments avec un fondu ce qui accompagne le visiteur dans la découverte du site. Néanmoins, les transitions peuvent faire perdre patience le client si celles-ci sont trop longues. Il ne faut pas en abuser non plus</a:t>
            </a:r>
          </a:p>
        </p:txBody>
      </p:sp>
      <p:pic>
        <p:nvPicPr>
          <p:cNvPr id="5" name="Image 4">
            <a:extLst>
              <a:ext uri="{FF2B5EF4-FFF2-40B4-BE49-F238E27FC236}">
                <a16:creationId xmlns:a16="http://schemas.microsoft.com/office/drawing/2014/main" id="{21086DB1-05E9-8EC3-49B6-F7BE892C7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798" y="675860"/>
            <a:ext cx="6591354" cy="5015948"/>
          </a:xfrm>
          <a:prstGeom prst="rect">
            <a:avLst/>
          </a:prstGeom>
        </p:spPr>
      </p:pic>
      <p:sp>
        <p:nvSpPr>
          <p:cNvPr id="6" name="Rectangle 5">
            <a:extLst>
              <a:ext uri="{FF2B5EF4-FFF2-40B4-BE49-F238E27FC236}">
                <a16:creationId xmlns:a16="http://schemas.microsoft.com/office/drawing/2014/main" id="{E7B432D2-B419-A87C-E37A-4E3C329D86A1}"/>
              </a:ext>
            </a:extLst>
          </p:cNvPr>
          <p:cNvSpPr/>
          <p:nvPr/>
        </p:nvSpPr>
        <p:spPr>
          <a:xfrm>
            <a:off x="4937042" y="3079911"/>
            <a:ext cx="1225220" cy="5018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avec flèche 6">
            <a:extLst>
              <a:ext uri="{FF2B5EF4-FFF2-40B4-BE49-F238E27FC236}">
                <a16:creationId xmlns:a16="http://schemas.microsoft.com/office/drawing/2014/main" id="{45112CFE-4E2A-524D-74B2-D241528DB0FF}"/>
              </a:ext>
            </a:extLst>
          </p:cNvPr>
          <p:cNvCxnSpPr>
            <a:cxnSpLocks/>
          </p:cNvCxnSpPr>
          <p:nvPr/>
        </p:nvCxnSpPr>
        <p:spPr>
          <a:xfrm>
            <a:off x="2835439" y="1879259"/>
            <a:ext cx="2101603" cy="11289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AA3781B-DEA7-F59D-DB24-F00B9F46197B}"/>
              </a:ext>
            </a:extLst>
          </p:cNvPr>
          <p:cNvSpPr/>
          <p:nvPr/>
        </p:nvSpPr>
        <p:spPr>
          <a:xfrm>
            <a:off x="4476832" y="5266113"/>
            <a:ext cx="2672716" cy="5018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08A2FF5D-6962-558F-0DC3-A11232719351}"/>
              </a:ext>
            </a:extLst>
          </p:cNvPr>
          <p:cNvCxnSpPr>
            <a:cxnSpLocks/>
          </p:cNvCxnSpPr>
          <p:nvPr/>
        </p:nvCxnSpPr>
        <p:spPr>
          <a:xfrm>
            <a:off x="2967960" y="2864508"/>
            <a:ext cx="1537938" cy="2325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141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18052" y="985224"/>
            <a:ext cx="3181131" cy="2893100"/>
          </a:xfrm>
          <a:prstGeom prst="rect">
            <a:avLst/>
          </a:prstGeom>
          <a:noFill/>
        </p:spPr>
        <p:txBody>
          <a:bodyPr wrap="square" rtlCol="0">
            <a:spAutoFit/>
          </a:bodyPr>
          <a:lstStyle/>
          <a:p>
            <a:r>
              <a:rPr lang="fr-FR" sz="2000" dirty="0">
                <a:solidFill>
                  <a:srgbClr val="FF0000"/>
                </a:solidFill>
              </a:rPr>
              <a:t>Page d’accueil :</a:t>
            </a:r>
            <a:endParaRPr lang="fr-FR" dirty="0"/>
          </a:p>
          <a:p>
            <a:endParaRPr lang="fr-FR" dirty="0"/>
          </a:p>
          <a:p>
            <a:r>
              <a:rPr lang="fr-FR" dirty="0"/>
              <a:t>Il n’est pas montré, par un petit symbole par exemple, qu’il est possible d’aller à droite en laissant cliquer la souris et en la déplaçant vers la gauche</a:t>
            </a:r>
          </a:p>
          <a:p>
            <a:endParaRPr lang="fr-FR" dirty="0"/>
          </a:p>
          <a:p>
            <a:r>
              <a:rPr lang="fr-FR" dirty="0"/>
              <a:t>Les activités et les points forts du camping sont mis en avant</a:t>
            </a:r>
          </a:p>
        </p:txBody>
      </p:sp>
      <p:pic>
        <p:nvPicPr>
          <p:cNvPr id="14" name="Image 13">
            <a:extLst>
              <a:ext uri="{FF2B5EF4-FFF2-40B4-BE49-F238E27FC236}">
                <a16:creationId xmlns:a16="http://schemas.microsoft.com/office/drawing/2014/main" id="{14AE40E0-F888-6E39-0FE9-C1652E3EC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392" y="1985527"/>
            <a:ext cx="7812156" cy="3154789"/>
          </a:xfrm>
          <a:prstGeom prst="rect">
            <a:avLst/>
          </a:prstGeom>
        </p:spPr>
      </p:pic>
      <p:sp>
        <p:nvSpPr>
          <p:cNvPr id="16" name="Rectangle 15">
            <a:extLst>
              <a:ext uri="{FF2B5EF4-FFF2-40B4-BE49-F238E27FC236}">
                <a16:creationId xmlns:a16="http://schemas.microsoft.com/office/drawing/2014/main" id="{B78491A0-F301-8042-5067-6F4C16A5702B}"/>
              </a:ext>
            </a:extLst>
          </p:cNvPr>
          <p:cNvSpPr/>
          <p:nvPr/>
        </p:nvSpPr>
        <p:spPr>
          <a:xfrm>
            <a:off x="10760765" y="2054088"/>
            <a:ext cx="1306992" cy="13064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8" name="Connecteur droit avec flèche 17">
            <a:extLst>
              <a:ext uri="{FF2B5EF4-FFF2-40B4-BE49-F238E27FC236}">
                <a16:creationId xmlns:a16="http://schemas.microsoft.com/office/drawing/2014/main" id="{28054689-567F-1AF7-E931-244DD39C7356}"/>
              </a:ext>
            </a:extLst>
          </p:cNvPr>
          <p:cNvCxnSpPr>
            <a:cxnSpLocks/>
          </p:cNvCxnSpPr>
          <p:nvPr/>
        </p:nvCxnSpPr>
        <p:spPr>
          <a:xfrm>
            <a:off x="3399183" y="1775791"/>
            <a:ext cx="7222434" cy="496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2757B5-D2BA-F293-9883-261735F9505A}"/>
              </a:ext>
            </a:extLst>
          </p:cNvPr>
          <p:cNvSpPr/>
          <p:nvPr/>
        </p:nvSpPr>
        <p:spPr>
          <a:xfrm>
            <a:off x="3650973" y="3502089"/>
            <a:ext cx="8176591" cy="17855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id="{9E8F71E7-5AA1-7BBC-E006-D3A6966A5D98}"/>
              </a:ext>
            </a:extLst>
          </p:cNvPr>
          <p:cNvCxnSpPr>
            <a:cxnSpLocks/>
          </p:cNvCxnSpPr>
          <p:nvPr/>
        </p:nvCxnSpPr>
        <p:spPr>
          <a:xfrm>
            <a:off x="2597426" y="3931026"/>
            <a:ext cx="978176" cy="3658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10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57809" y="1601450"/>
            <a:ext cx="3181131" cy="3231654"/>
          </a:xfrm>
          <a:prstGeom prst="rect">
            <a:avLst/>
          </a:prstGeom>
          <a:noFill/>
        </p:spPr>
        <p:txBody>
          <a:bodyPr wrap="square" rtlCol="0">
            <a:spAutoFit/>
          </a:bodyPr>
          <a:lstStyle/>
          <a:p>
            <a:r>
              <a:rPr lang="fr-FR" sz="2000" dirty="0">
                <a:solidFill>
                  <a:srgbClr val="FF0000"/>
                </a:solidFill>
              </a:rPr>
              <a:t>En cliquant sur « Les Hébergements » dans le menu déroulant :</a:t>
            </a:r>
            <a:endParaRPr lang="fr-FR" dirty="0"/>
          </a:p>
          <a:p>
            <a:endParaRPr lang="fr-FR" dirty="0"/>
          </a:p>
          <a:p>
            <a:r>
              <a:rPr lang="fr-FR" dirty="0"/>
              <a:t>Nous avons donc accès à des annonces en 2 cliques et en descendant la page</a:t>
            </a:r>
          </a:p>
          <a:p>
            <a:endParaRPr lang="fr-FR" dirty="0"/>
          </a:p>
          <a:p>
            <a:r>
              <a:rPr lang="fr-FR" dirty="0"/>
              <a:t>Nous pouvons aussi vérifier la disponibilité des logements en saisissant des critères</a:t>
            </a:r>
          </a:p>
        </p:txBody>
      </p:sp>
      <p:pic>
        <p:nvPicPr>
          <p:cNvPr id="3" name="Image 2">
            <a:extLst>
              <a:ext uri="{FF2B5EF4-FFF2-40B4-BE49-F238E27FC236}">
                <a16:creationId xmlns:a16="http://schemas.microsoft.com/office/drawing/2014/main" id="{0FB0C952-A782-74B4-3C11-B6F78A9D6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010" y="404179"/>
            <a:ext cx="7450617" cy="5872776"/>
          </a:xfrm>
          <a:prstGeom prst="rect">
            <a:avLst/>
          </a:prstGeom>
        </p:spPr>
      </p:pic>
      <p:cxnSp>
        <p:nvCxnSpPr>
          <p:cNvPr id="5" name="Connecteur droit avec flèche 4">
            <a:extLst>
              <a:ext uri="{FF2B5EF4-FFF2-40B4-BE49-F238E27FC236}">
                <a16:creationId xmlns:a16="http://schemas.microsoft.com/office/drawing/2014/main" id="{D72FC859-8D2C-4869-35EB-A3C71BDE5415}"/>
              </a:ext>
            </a:extLst>
          </p:cNvPr>
          <p:cNvCxnSpPr>
            <a:cxnSpLocks/>
          </p:cNvCxnSpPr>
          <p:nvPr/>
        </p:nvCxnSpPr>
        <p:spPr>
          <a:xfrm flipV="1">
            <a:off x="3028122" y="2537791"/>
            <a:ext cx="3955774" cy="8027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8107B4C-3BCE-4E6A-59C6-F2FD4007D6D8}"/>
              </a:ext>
            </a:extLst>
          </p:cNvPr>
          <p:cNvSpPr/>
          <p:nvPr/>
        </p:nvSpPr>
        <p:spPr>
          <a:xfrm>
            <a:off x="6825326" y="859855"/>
            <a:ext cx="4604674" cy="55939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4FB35A35-CC1E-7D32-A302-234D0DECD3AA}"/>
              </a:ext>
            </a:extLst>
          </p:cNvPr>
          <p:cNvSpPr/>
          <p:nvPr/>
        </p:nvSpPr>
        <p:spPr>
          <a:xfrm>
            <a:off x="4559204" y="1143756"/>
            <a:ext cx="2199405" cy="2765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Connecteur droit avec flèche 10">
            <a:extLst>
              <a:ext uri="{FF2B5EF4-FFF2-40B4-BE49-F238E27FC236}">
                <a16:creationId xmlns:a16="http://schemas.microsoft.com/office/drawing/2014/main" id="{67D57A61-F9F2-505A-ABAA-D69EB7049C65}"/>
              </a:ext>
            </a:extLst>
          </p:cNvPr>
          <p:cNvCxnSpPr>
            <a:cxnSpLocks/>
          </p:cNvCxnSpPr>
          <p:nvPr/>
        </p:nvCxnSpPr>
        <p:spPr>
          <a:xfrm flipV="1">
            <a:off x="3213652" y="3697357"/>
            <a:ext cx="1278835" cy="4704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28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1815882"/>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1 vidéo présentant le camping</a:t>
            </a:r>
          </a:p>
          <a:p>
            <a:endParaRPr lang="fr-FR" dirty="0"/>
          </a:p>
          <a:p>
            <a:r>
              <a:rPr lang="fr-FR" dirty="0"/>
              <a:t>Menu déroulant</a:t>
            </a:r>
          </a:p>
        </p:txBody>
      </p:sp>
      <p:pic>
        <p:nvPicPr>
          <p:cNvPr id="3" name="Image 2">
            <a:extLst>
              <a:ext uri="{FF2B5EF4-FFF2-40B4-BE49-F238E27FC236}">
                <a16:creationId xmlns:a16="http://schemas.microsoft.com/office/drawing/2014/main" id="{8894AE0E-7B71-3C8F-7357-362E557A5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936" y="225286"/>
            <a:ext cx="5258695" cy="3956269"/>
          </a:xfrm>
          <a:prstGeom prst="rect">
            <a:avLst/>
          </a:prstGeom>
        </p:spPr>
      </p:pic>
      <p:cxnSp>
        <p:nvCxnSpPr>
          <p:cNvPr id="5" name="Connecteur droit avec flèche 4">
            <a:extLst>
              <a:ext uri="{FF2B5EF4-FFF2-40B4-BE49-F238E27FC236}">
                <a16:creationId xmlns:a16="http://schemas.microsoft.com/office/drawing/2014/main" id="{D64D6379-9A72-9B5A-A8B4-B77CA78FB7FF}"/>
              </a:ext>
            </a:extLst>
          </p:cNvPr>
          <p:cNvCxnSpPr>
            <a:cxnSpLocks/>
          </p:cNvCxnSpPr>
          <p:nvPr/>
        </p:nvCxnSpPr>
        <p:spPr>
          <a:xfrm flipV="1">
            <a:off x="2319130" y="2259496"/>
            <a:ext cx="3293166" cy="2923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F7659DC-2C2F-3AF0-3CCF-8EB863320563}"/>
              </a:ext>
            </a:extLst>
          </p:cNvPr>
          <p:cNvSpPr/>
          <p:nvPr/>
        </p:nvSpPr>
        <p:spPr>
          <a:xfrm>
            <a:off x="5751443" y="1192696"/>
            <a:ext cx="2935357" cy="24781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28A1C221-1FCE-CD45-CB3D-23309CA45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942" y="3743431"/>
            <a:ext cx="7244714" cy="2984822"/>
          </a:xfrm>
          <a:prstGeom prst="rect">
            <a:avLst/>
          </a:prstGeom>
        </p:spPr>
      </p:pic>
      <p:cxnSp>
        <p:nvCxnSpPr>
          <p:cNvPr id="22" name="Connecteur droit avec flèche 21">
            <a:extLst>
              <a:ext uri="{FF2B5EF4-FFF2-40B4-BE49-F238E27FC236}">
                <a16:creationId xmlns:a16="http://schemas.microsoft.com/office/drawing/2014/main" id="{799664B5-A6EC-E840-A16B-8D6815FB6960}"/>
              </a:ext>
            </a:extLst>
          </p:cNvPr>
          <p:cNvCxnSpPr>
            <a:cxnSpLocks/>
          </p:cNvCxnSpPr>
          <p:nvPr/>
        </p:nvCxnSpPr>
        <p:spPr>
          <a:xfrm>
            <a:off x="1883892" y="3293804"/>
            <a:ext cx="1977215" cy="4737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4938DC3-C1F5-1592-B2B9-769A2B108AD1}"/>
              </a:ext>
            </a:extLst>
          </p:cNvPr>
          <p:cNvSpPr/>
          <p:nvPr/>
        </p:nvSpPr>
        <p:spPr>
          <a:xfrm>
            <a:off x="4000255" y="3670852"/>
            <a:ext cx="392842" cy="298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6577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des Oiseaux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8" name="Image 7">
            <a:extLst>
              <a:ext uri="{FF2B5EF4-FFF2-40B4-BE49-F238E27FC236}">
                <a16:creationId xmlns:a16="http://schemas.microsoft.com/office/drawing/2014/main" id="{F8F67010-5583-6541-7F54-F28F4901B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9271" y="1075013"/>
            <a:ext cx="3313043" cy="5639724"/>
          </a:xfrm>
          <a:prstGeom prst="rect">
            <a:avLst/>
          </a:prstGeom>
        </p:spPr>
      </p:pic>
      <p:sp>
        <p:nvSpPr>
          <p:cNvPr id="9" name="Rectangle 8">
            <a:extLst>
              <a:ext uri="{FF2B5EF4-FFF2-40B4-BE49-F238E27FC236}">
                <a16:creationId xmlns:a16="http://schemas.microsoft.com/office/drawing/2014/main" id="{E3EE3DA4-B3A5-90F4-E1A3-63EB89D3A110}"/>
              </a:ext>
            </a:extLst>
          </p:cNvPr>
          <p:cNvSpPr/>
          <p:nvPr/>
        </p:nvSpPr>
        <p:spPr>
          <a:xfrm>
            <a:off x="7832035" y="1375493"/>
            <a:ext cx="3001617" cy="1990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B4F3DB15-9CCE-2249-8693-A145EE3054A5}"/>
              </a:ext>
            </a:extLst>
          </p:cNvPr>
          <p:cNvCxnSpPr>
            <a:cxnSpLocks/>
          </p:cNvCxnSpPr>
          <p:nvPr/>
        </p:nvCxnSpPr>
        <p:spPr>
          <a:xfrm flipV="1">
            <a:off x="2314171" y="2445026"/>
            <a:ext cx="5206438" cy="6293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422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954655"/>
          </a:xfrm>
          <a:prstGeom prst="rect">
            <a:avLst/>
          </a:prstGeom>
          <a:noFill/>
        </p:spPr>
        <p:txBody>
          <a:bodyPr wrap="square" rtlCol="0">
            <a:spAutoFit/>
          </a:bodyPr>
          <a:lstStyle/>
          <a:p>
            <a:r>
              <a:rPr lang="fr-FR" sz="2000" dirty="0">
                <a:solidFill>
                  <a:srgbClr val="FF0000"/>
                </a:solidFill>
              </a:rPr>
              <a:t>Page d’accueil du camping des Oiseaux :</a:t>
            </a:r>
          </a:p>
          <a:p>
            <a:endParaRPr lang="fr-FR" sz="2000" dirty="0">
              <a:solidFill>
                <a:srgbClr val="FF0000"/>
              </a:solidFill>
            </a:endParaRPr>
          </a:p>
          <a:p>
            <a:r>
              <a:rPr lang="fr-FR" dirty="0"/>
              <a:t>Arrivé sur le site, nous avons une vidéo qui se lance. Elle présente le camping et se met en pause si nous quittons la page</a:t>
            </a:r>
          </a:p>
          <a:p>
            <a:endParaRPr lang="fr-FR" dirty="0"/>
          </a:p>
          <a:p>
            <a:r>
              <a:rPr lang="fr-FR" dirty="0"/>
              <a:t>Un menu est accessible</a:t>
            </a:r>
          </a:p>
        </p:txBody>
      </p:sp>
      <p:pic>
        <p:nvPicPr>
          <p:cNvPr id="5" name="Image 4">
            <a:extLst>
              <a:ext uri="{FF2B5EF4-FFF2-40B4-BE49-F238E27FC236}">
                <a16:creationId xmlns:a16="http://schemas.microsoft.com/office/drawing/2014/main" id="{04F75A8A-02F9-8383-8367-CC887AC05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895" y="1496805"/>
            <a:ext cx="8143460" cy="4179891"/>
          </a:xfrm>
          <a:prstGeom prst="rect">
            <a:avLst/>
          </a:prstGeom>
        </p:spPr>
      </p:pic>
      <p:sp>
        <p:nvSpPr>
          <p:cNvPr id="6" name="Rectangle 5">
            <a:extLst>
              <a:ext uri="{FF2B5EF4-FFF2-40B4-BE49-F238E27FC236}">
                <a16:creationId xmlns:a16="http://schemas.microsoft.com/office/drawing/2014/main" id="{E353F2BA-BEC2-4A90-7CEB-35534C0BFF96}"/>
              </a:ext>
            </a:extLst>
          </p:cNvPr>
          <p:cNvSpPr/>
          <p:nvPr/>
        </p:nvSpPr>
        <p:spPr>
          <a:xfrm>
            <a:off x="3830484" y="1364973"/>
            <a:ext cx="8077682" cy="3929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avec flèche 6">
            <a:extLst>
              <a:ext uri="{FF2B5EF4-FFF2-40B4-BE49-F238E27FC236}">
                <a16:creationId xmlns:a16="http://schemas.microsoft.com/office/drawing/2014/main" id="{3E655661-B235-D311-DCF9-FCE90EEA9EB2}"/>
              </a:ext>
            </a:extLst>
          </p:cNvPr>
          <p:cNvCxnSpPr>
            <a:cxnSpLocks/>
          </p:cNvCxnSpPr>
          <p:nvPr/>
        </p:nvCxnSpPr>
        <p:spPr>
          <a:xfrm flipV="1">
            <a:off x="3154017" y="2941983"/>
            <a:ext cx="505278" cy="861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21F6476-6F99-D03B-EB9B-D9B953CAFFB0}"/>
              </a:ext>
            </a:extLst>
          </p:cNvPr>
          <p:cNvSpPr/>
          <p:nvPr/>
        </p:nvSpPr>
        <p:spPr>
          <a:xfrm>
            <a:off x="3982884" y="5361195"/>
            <a:ext cx="8077682" cy="447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6E9067EE-9E53-0460-0F61-AD07ABF12272}"/>
              </a:ext>
            </a:extLst>
          </p:cNvPr>
          <p:cNvCxnSpPr>
            <a:cxnSpLocks/>
          </p:cNvCxnSpPr>
          <p:nvPr/>
        </p:nvCxnSpPr>
        <p:spPr>
          <a:xfrm>
            <a:off x="2676939" y="4625009"/>
            <a:ext cx="1240167" cy="9598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07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092881"/>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Ensuite, nous avons des paragraphes décrivant le camping et ses atouts. Des mots clefs sont mis en gras pour guider le visiteur</a:t>
            </a:r>
          </a:p>
        </p:txBody>
      </p:sp>
      <p:pic>
        <p:nvPicPr>
          <p:cNvPr id="3" name="Image 2">
            <a:extLst>
              <a:ext uri="{FF2B5EF4-FFF2-40B4-BE49-F238E27FC236}">
                <a16:creationId xmlns:a16="http://schemas.microsoft.com/office/drawing/2014/main" id="{EC5154B8-7127-ED7F-19AE-B66B83E95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2886" y="458712"/>
            <a:ext cx="7466389" cy="5683669"/>
          </a:xfrm>
          <a:prstGeom prst="rect">
            <a:avLst/>
          </a:prstGeom>
        </p:spPr>
      </p:pic>
    </p:spTree>
    <p:extLst>
      <p:ext uri="{BB962C8B-B14F-4D97-AF65-F5344CB8AC3E}">
        <p14:creationId xmlns:p14="http://schemas.microsoft.com/office/powerpoint/2010/main" val="3613831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646878"/>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Bouton pour réserver</a:t>
            </a:r>
          </a:p>
          <a:p>
            <a:endParaRPr lang="fr-FR" dirty="0"/>
          </a:p>
          <a:p>
            <a:r>
              <a:rPr lang="fr-FR" dirty="0"/>
              <a:t>Le bouton pour réserver est un peu trop discret. Il faudrait le mettre en gros et d’une autre couleur car ce bouton est le plus important</a:t>
            </a:r>
          </a:p>
        </p:txBody>
      </p:sp>
      <p:pic>
        <p:nvPicPr>
          <p:cNvPr id="3" name="Image 2">
            <a:extLst>
              <a:ext uri="{FF2B5EF4-FFF2-40B4-BE49-F238E27FC236}">
                <a16:creationId xmlns:a16="http://schemas.microsoft.com/office/drawing/2014/main" id="{0917A182-E8DA-1E47-D4BD-D69FB673F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088" y="1172815"/>
            <a:ext cx="5911837" cy="4154557"/>
          </a:xfrm>
          <a:prstGeom prst="rect">
            <a:avLst/>
          </a:prstGeom>
        </p:spPr>
      </p:pic>
      <p:sp>
        <p:nvSpPr>
          <p:cNvPr id="8" name="Rectangle 7">
            <a:extLst>
              <a:ext uri="{FF2B5EF4-FFF2-40B4-BE49-F238E27FC236}">
                <a16:creationId xmlns:a16="http://schemas.microsoft.com/office/drawing/2014/main" id="{A89C32CB-A480-904C-FA10-AADF518F966E}"/>
              </a:ext>
            </a:extLst>
          </p:cNvPr>
          <p:cNvSpPr/>
          <p:nvPr/>
        </p:nvSpPr>
        <p:spPr>
          <a:xfrm>
            <a:off x="5446644" y="1987826"/>
            <a:ext cx="894522" cy="38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a:extLst>
              <a:ext uri="{FF2B5EF4-FFF2-40B4-BE49-F238E27FC236}">
                <a16:creationId xmlns:a16="http://schemas.microsoft.com/office/drawing/2014/main" id="{BBCCD996-1E84-245D-E09E-876AEADEE00D}"/>
              </a:ext>
            </a:extLst>
          </p:cNvPr>
          <p:cNvCxnSpPr>
            <a:cxnSpLocks/>
          </p:cNvCxnSpPr>
          <p:nvPr/>
        </p:nvCxnSpPr>
        <p:spPr>
          <a:xfrm flipV="1">
            <a:off x="2549715" y="2179982"/>
            <a:ext cx="2790911" cy="4211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182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4824879" cy="2400657"/>
          </a:xfrm>
          <a:prstGeom prst="rect">
            <a:avLst/>
          </a:prstGeom>
          <a:noFill/>
        </p:spPr>
        <p:txBody>
          <a:bodyPr wrap="square" rtlCol="0">
            <a:spAutoFit/>
          </a:bodyPr>
          <a:lstStyle/>
          <a:p>
            <a:r>
              <a:rPr lang="fr-FR" sz="2000" dirty="0">
                <a:solidFill>
                  <a:srgbClr val="FF0000"/>
                </a:solidFill>
              </a:rPr>
              <a:t>Après l’appui du bouton « Réservation en ligne » :</a:t>
            </a:r>
          </a:p>
          <a:p>
            <a:endParaRPr lang="fr-FR" sz="2000" dirty="0">
              <a:solidFill>
                <a:srgbClr val="FF0000"/>
              </a:solidFill>
            </a:endParaRPr>
          </a:p>
          <a:p>
            <a:r>
              <a:rPr lang="fr-FR" dirty="0"/>
              <a:t>Une page s’ouvre et nous pouvons préciser les dates et le nombre de personne pour la réservation.</a:t>
            </a:r>
          </a:p>
          <a:p>
            <a:endParaRPr lang="fr-FR" dirty="0"/>
          </a:p>
          <a:p>
            <a:r>
              <a:rPr lang="fr-FR" dirty="0"/>
              <a:t>Le texte n’est pas traduit en français</a:t>
            </a:r>
          </a:p>
        </p:txBody>
      </p:sp>
      <p:pic>
        <p:nvPicPr>
          <p:cNvPr id="5" name="Image 4">
            <a:extLst>
              <a:ext uri="{FF2B5EF4-FFF2-40B4-BE49-F238E27FC236}">
                <a16:creationId xmlns:a16="http://schemas.microsoft.com/office/drawing/2014/main" id="{5D9A85DC-73DC-AAB8-FFA5-2D9C0C255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65" y="586059"/>
            <a:ext cx="4238290" cy="5307496"/>
          </a:xfrm>
          <a:prstGeom prst="rect">
            <a:avLst/>
          </a:prstGeom>
        </p:spPr>
      </p:pic>
      <p:sp>
        <p:nvSpPr>
          <p:cNvPr id="6" name="Rectangle 5">
            <a:extLst>
              <a:ext uri="{FF2B5EF4-FFF2-40B4-BE49-F238E27FC236}">
                <a16:creationId xmlns:a16="http://schemas.microsoft.com/office/drawing/2014/main" id="{A276D9D7-7054-0E65-6E2A-75134763C07C}"/>
              </a:ext>
            </a:extLst>
          </p:cNvPr>
          <p:cNvSpPr/>
          <p:nvPr/>
        </p:nvSpPr>
        <p:spPr>
          <a:xfrm>
            <a:off x="7454348" y="1357040"/>
            <a:ext cx="2438399" cy="14325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avec flèche 6">
            <a:extLst>
              <a:ext uri="{FF2B5EF4-FFF2-40B4-BE49-F238E27FC236}">
                <a16:creationId xmlns:a16="http://schemas.microsoft.com/office/drawing/2014/main" id="{49544F69-DC38-3527-0B15-CD33394C5C50}"/>
              </a:ext>
            </a:extLst>
          </p:cNvPr>
          <p:cNvCxnSpPr>
            <a:cxnSpLocks/>
          </p:cNvCxnSpPr>
          <p:nvPr/>
        </p:nvCxnSpPr>
        <p:spPr>
          <a:xfrm flipV="1">
            <a:off x="4292378" y="2405270"/>
            <a:ext cx="3029448" cy="8054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20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 Bois de Pins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Deuxième position</a:t>
            </a:r>
          </a:p>
        </p:txBody>
      </p:sp>
      <p:pic>
        <p:nvPicPr>
          <p:cNvPr id="3" name="Image 2">
            <a:extLst>
              <a:ext uri="{FF2B5EF4-FFF2-40B4-BE49-F238E27FC236}">
                <a16:creationId xmlns:a16="http://schemas.microsoft.com/office/drawing/2014/main" id="{9697F727-A393-2D4E-60BD-984FCBFFE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522" y="878177"/>
            <a:ext cx="3560621" cy="5615387"/>
          </a:xfrm>
          <a:prstGeom prst="rect">
            <a:avLst/>
          </a:prstGeom>
        </p:spPr>
      </p:pic>
      <p:sp>
        <p:nvSpPr>
          <p:cNvPr id="4" name="Rectangle 3">
            <a:extLst>
              <a:ext uri="{FF2B5EF4-FFF2-40B4-BE49-F238E27FC236}">
                <a16:creationId xmlns:a16="http://schemas.microsoft.com/office/drawing/2014/main" id="{B38E5E80-FCF1-094C-6A5C-038442F96DE5}"/>
              </a:ext>
            </a:extLst>
          </p:cNvPr>
          <p:cNvSpPr/>
          <p:nvPr/>
        </p:nvSpPr>
        <p:spPr>
          <a:xfrm>
            <a:off x="7833703" y="2969066"/>
            <a:ext cx="2966820" cy="821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19C9552A-C592-64D2-3A2F-E02427BF1D8A}"/>
              </a:ext>
            </a:extLst>
          </p:cNvPr>
          <p:cNvCxnSpPr>
            <a:cxnSpLocks/>
          </p:cNvCxnSpPr>
          <p:nvPr/>
        </p:nvCxnSpPr>
        <p:spPr>
          <a:xfrm>
            <a:off x="2314171" y="3074363"/>
            <a:ext cx="5319081" cy="1823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961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4062651"/>
          </a:xfrm>
          <a:prstGeom prst="rect">
            <a:avLst/>
          </a:prstGeom>
          <a:noFill/>
        </p:spPr>
        <p:txBody>
          <a:bodyPr wrap="square" rtlCol="0">
            <a:spAutoFit/>
          </a:bodyPr>
          <a:lstStyle/>
          <a:p>
            <a:r>
              <a:rPr lang="fr-FR" sz="2000" dirty="0">
                <a:solidFill>
                  <a:srgbClr val="FF0000"/>
                </a:solidFill>
              </a:rPr>
              <a:t>Page d’accueil du camping Le Bois de Pins :</a:t>
            </a:r>
          </a:p>
          <a:p>
            <a:endParaRPr lang="fr-FR" sz="2000" dirty="0">
              <a:solidFill>
                <a:srgbClr val="FF0000"/>
              </a:solidFill>
            </a:endParaRPr>
          </a:p>
          <a:p>
            <a:r>
              <a:rPr lang="fr-FR" dirty="0"/>
              <a:t>Possibilité de rechercher des réservations avec des dates précises</a:t>
            </a:r>
          </a:p>
          <a:p>
            <a:endParaRPr lang="fr-FR" dirty="0"/>
          </a:p>
          <a:p>
            <a:r>
              <a:rPr lang="fr-FR" dirty="0"/>
              <a:t>Menu</a:t>
            </a:r>
          </a:p>
          <a:p>
            <a:endParaRPr lang="fr-FR" dirty="0"/>
          </a:p>
          <a:p>
            <a:r>
              <a:rPr lang="fr-FR" dirty="0"/>
              <a:t>Présentation du camping</a:t>
            </a:r>
          </a:p>
          <a:p>
            <a:endParaRPr lang="fr-FR" dirty="0"/>
          </a:p>
          <a:p>
            <a:r>
              <a:rPr lang="fr-FR" dirty="0"/>
              <a:t>Bouton pour remonter en haut de la page (toujours présent sur notre écran)</a:t>
            </a:r>
          </a:p>
        </p:txBody>
      </p:sp>
      <p:pic>
        <p:nvPicPr>
          <p:cNvPr id="3" name="Image 2">
            <a:extLst>
              <a:ext uri="{FF2B5EF4-FFF2-40B4-BE49-F238E27FC236}">
                <a16:creationId xmlns:a16="http://schemas.microsoft.com/office/drawing/2014/main" id="{5AE380FB-272C-3513-D24A-B7565D52C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208" y="2041666"/>
            <a:ext cx="7348329" cy="3345158"/>
          </a:xfrm>
          <a:prstGeom prst="rect">
            <a:avLst/>
          </a:prstGeom>
        </p:spPr>
      </p:pic>
      <p:cxnSp>
        <p:nvCxnSpPr>
          <p:cNvPr id="9" name="Connecteur droit avec flèche 8">
            <a:extLst>
              <a:ext uri="{FF2B5EF4-FFF2-40B4-BE49-F238E27FC236}">
                <a16:creationId xmlns:a16="http://schemas.microsoft.com/office/drawing/2014/main" id="{8797D1D0-23C5-518F-2506-6556D9F705B9}"/>
              </a:ext>
            </a:extLst>
          </p:cNvPr>
          <p:cNvCxnSpPr>
            <a:cxnSpLocks/>
          </p:cNvCxnSpPr>
          <p:nvPr/>
        </p:nvCxnSpPr>
        <p:spPr>
          <a:xfrm flipV="1">
            <a:off x="3041374" y="2385391"/>
            <a:ext cx="2882348" cy="7156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7DF11B4-77E5-2A1C-34CD-9BD51D28B0CD}"/>
              </a:ext>
            </a:extLst>
          </p:cNvPr>
          <p:cNvSpPr/>
          <p:nvPr/>
        </p:nvSpPr>
        <p:spPr>
          <a:xfrm>
            <a:off x="5724939" y="2041665"/>
            <a:ext cx="4280451" cy="5044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16">
            <a:extLst>
              <a:ext uri="{FF2B5EF4-FFF2-40B4-BE49-F238E27FC236}">
                <a16:creationId xmlns:a16="http://schemas.microsoft.com/office/drawing/2014/main" id="{BDCDB316-8913-13FE-9E4F-7ED013B885EE}"/>
              </a:ext>
            </a:extLst>
          </p:cNvPr>
          <p:cNvSpPr/>
          <p:nvPr/>
        </p:nvSpPr>
        <p:spPr>
          <a:xfrm>
            <a:off x="6011077" y="2597426"/>
            <a:ext cx="3709393" cy="2451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9" name="Connecteur droit avec flèche 18">
            <a:extLst>
              <a:ext uri="{FF2B5EF4-FFF2-40B4-BE49-F238E27FC236}">
                <a16:creationId xmlns:a16="http://schemas.microsoft.com/office/drawing/2014/main" id="{D1858D08-4BB7-6ADA-17DE-5470A17CA3B3}"/>
              </a:ext>
            </a:extLst>
          </p:cNvPr>
          <p:cNvCxnSpPr>
            <a:cxnSpLocks/>
          </p:cNvCxnSpPr>
          <p:nvPr/>
        </p:nvCxnSpPr>
        <p:spPr>
          <a:xfrm flipV="1">
            <a:off x="1073426" y="2743200"/>
            <a:ext cx="4803913" cy="12589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B331436-7782-744B-264E-D2B1FB891FEA}"/>
              </a:ext>
            </a:extLst>
          </p:cNvPr>
          <p:cNvSpPr/>
          <p:nvPr/>
        </p:nvSpPr>
        <p:spPr>
          <a:xfrm>
            <a:off x="4320208" y="3120474"/>
            <a:ext cx="6990522" cy="2074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0800BAD9-3664-394A-8D0D-C4D972C7F957}"/>
              </a:ext>
            </a:extLst>
          </p:cNvPr>
          <p:cNvSpPr/>
          <p:nvPr/>
        </p:nvSpPr>
        <p:spPr>
          <a:xfrm flipH="1">
            <a:off x="11396869" y="5075583"/>
            <a:ext cx="337931" cy="3578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5" name="Connecteur droit avec flèche 24">
            <a:extLst>
              <a:ext uri="{FF2B5EF4-FFF2-40B4-BE49-F238E27FC236}">
                <a16:creationId xmlns:a16="http://schemas.microsoft.com/office/drawing/2014/main" id="{EB6CCA73-1ECA-C9F7-2778-470E6CA4A649}"/>
              </a:ext>
            </a:extLst>
          </p:cNvPr>
          <p:cNvCxnSpPr>
            <a:cxnSpLocks/>
          </p:cNvCxnSpPr>
          <p:nvPr/>
        </p:nvCxnSpPr>
        <p:spPr>
          <a:xfrm flipV="1">
            <a:off x="2802834" y="5294243"/>
            <a:ext cx="8507896" cy="1639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E7A3AF86-46A6-544C-9D6A-A821CBEDD8C1}"/>
              </a:ext>
            </a:extLst>
          </p:cNvPr>
          <p:cNvCxnSpPr>
            <a:cxnSpLocks/>
          </p:cNvCxnSpPr>
          <p:nvPr/>
        </p:nvCxnSpPr>
        <p:spPr>
          <a:xfrm flipV="1">
            <a:off x="2802834" y="4227031"/>
            <a:ext cx="1431235" cy="3300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385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477078" y="2222796"/>
            <a:ext cx="2810549" cy="2431435"/>
          </a:xfrm>
          <a:prstGeom prst="rect">
            <a:avLst/>
          </a:prstGeom>
          <a:noFill/>
        </p:spPr>
        <p:txBody>
          <a:bodyPr wrap="square" rtlCol="0">
            <a:spAutoFit/>
          </a:bodyPr>
          <a:lstStyle/>
          <a:p>
            <a:r>
              <a:rPr lang="fr-FR" sz="2000" dirty="0">
                <a:solidFill>
                  <a:srgbClr val="FF0000"/>
                </a:solidFill>
              </a:rPr>
              <a:t>En cliquant sur « Emplacements » dans le menu :</a:t>
            </a:r>
          </a:p>
          <a:p>
            <a:endParaRPr lang="fr-FR" sz="2000" dirty="0">
              <a:solidFill>
                <a:srgbClr val="FF0000"/>
              </a:solidFill>
            </a:endParaRPr>
          </a:p>
          <a:p>
            <a:r>
              <a:rPr lang="fr-FR" dirty="0"/>
              <a:t>Cette partie du site n’est pas très intuitif. L’interface perd le client à cause de son manque de cohérence</a:t>
            </a:r>
          </a:p>
        </p:txBody>
      </p:sp>
      <p:pic>
        <p:nvPicPr>
          <p:cNvPr id="5" name="Image 4">
            <a:extLst>
              <a:ext uri="{FF2B5EF4-FFF2-40B4-BE49-F238E27FC236}">
                <a16:creationId xmlns:a16="http://schemas.microsoft.com/office/drawing/2014/main" id="{A9EDA2FF-D4DF-0612-7E2A-53CB8D91F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744" y="1729409"/>
            <a:ext cx="7711178" cy="3141211"/>
          </a:xfrm>
          <a:prstGeom prst="rect">
            <a:avLst/>
          </a:prstGeom>
        </p:spPr>
      </p:pic>
    </p:spTree>
    <p:extLst>
      <p:ext uri="{BB962C8B-B14F-4D97-AF65-F5344CB8AC3E}">
        <p14:creationId xmlns:p14="http://schemas.microsoft.com/office/powerpoint/2010/main" val="2457560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Les Prairies de la Mer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Troisième position</a:t>
            </a:r>
          </a:p>
        </p:txBody>
      </p:sp>
      <p:pic>
        <p:nvPicPr>
          <p:cNvPr id="8" name="Image 7">
            <a:extLst>
              <a:ext uri="{FF2B5EF4-FFF2-40B4-BE49-F238E27FC236}">
                <a16:creationId xmlns:a16="http://schemas.microsoft.com/office/drawing/2014/main" id="{572D06CF-4B74-4EB3-0010-BD54AC36B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218" y="1042024"/>
            <a:ext cx="3193795" cy="5446643"/>
          </a:xfrm>
          <a:prstGeom prst="rect">
            <a:avLst/>
          </a:prstGeom>
        </p:spPr>
      </p:pic>
      <p:cxnSp>
        <p:nvCxnSpPr>
          <p:cNvPr id="9" name="Connecteur droit avec flèche 8">
            <a:extLst>
              <a:ext uri="{FF2B5EF4-FFF2-40B4-BE49-F238E27FC236}">
                <a16:creationId xmlns:a16="http://schemas.microsoft.com/office/drawing/2014/main" id="{09DC0A5D-6961-4497-07E3-004D17F28CAB}"/>
              </a:ext>
            </a:extLst>
          </p:cNvPr>
          <p:cNvCxnSpPr>
            <a:cxnSpLocks/>
          </p:cNvCxnSpPr>
          <p:nvPr/>
        </p:nvCxnSpPr>
        <p:spPr>
          <a:xfrm>
            <a:off x="2314171" y="3074363"/>
            <a:ext cx="5471481" cy="28427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727EB3C-95A8-7FB2-FDE4-9C0D7B232065}"/>
              </a:ext>
            </a:extLst>
          </p:cNvPr>
          <p:cNvSpPr/>
          <p:nvPr/>
        </p:nvSpPr>
        <p:spPr>
          <a:xfrm>
            <a:off x="7966225" y="5667610"/>
            <a:ext cx="2529497" cy="872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80947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954655"/>
          </a:xfrm>
          <a:prstGeom prst="rect">
            <a:avLst/>
          </a:prstGeom>
          <a:noFill/>
        </p:spPr>
        <p:txBody>
          <a:bodyPr wrap="square" rtlCol="0">
            <a:spAutoFit/>
          </a:bodyPr>
          <a:lstStyle/>
          <a:p>
            <a:r>
              <a:rPr lang="fr-FR" sz="2000" dirty="0">
                <a:solidFill>
                  <a:srgbClr val="FF0000"/>
                </a:solidFill>
              </a:rPr>
              <a:t>Page d’accueil du camping Les Prairies de la Mer :</a:t>
            </a:r>
          </a:p>
          <a:p>
            <a:endParaRPr lang="fr-FR" sz="2000" dirty="0">
              <a:solidFill>
                <a:srgbClr val="FF0000"/>
              </a:solidFill>
            </a:endParaRPr>
          </a:p>
          <a:p>
            <a:r>
              <a:rPr lang="fr-FR" dirty="0"/>
              <a:t>Menu</a:t>
            </a:r>
          </a:p>
          <a:p>
            <a:endParaRPr lang="fr-FR" dirty="0"/>
          </a:p>
          <a:p>
            <a:r>
              <a:rPr lang="fr-FR" dirty="0"/>
              <a:t>Bouton pour visiter le camping en 360°</a:t>
            </a:r>
          </a:p>
          <a:p>
            <a:endParaRPr lang="fr-FR" dirty="0"/>
          </a:p>
          <a:p>
            <a:r>
              <a:rPr lang="fr-FR" dirty="0"/>
              <a:t>Images présentant le camping et des paysages du coin</a:t>
            </a:r>
          </a:p>
        </p:txBody>
      </p:sp>
      <p:pic>
        <p:nvPicPr>
          <p:cNvPr id="5" name="Image 4">
            <a:extLst>
              <a:ext uri="{FF2B5EF4-FFF2-40B4-BE49-F238E27FC236}">
                <a16:creationId xmlns:a16="http://schemas.microsoft.com/office/drawing/2014/main" id="{80AFBD28-B216-7CD2-E252-A7F6C9B77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714" y="1583696"/>
            <a:ext cx="8090452" cy="3690607"/>
          </a:xfrm>
          <a:prstGeom prst="rect">
            <a:avLst/>
          </a:prstGeom>
        </p:spPr>
      </p:pic>
      <p:cxnSp>
        <p:nvCxnSpPr>
          <p:cNvPr id="6" name="Connecteur droit avec flèche 5">
            <a:extLst>
              <a:ext uri="{FF2B5EF4-FFF2-40B4-BE49-F238E27FC236}">
                <a16:creationId xmlns:a16="http://schemas.microsoft.com/office/drawing/2014/main" id="{685444FC-0738-B058-A3B6-F3FC90F5F7F8}"/>
              </a:ext>
            </a:extLst>
          </p:cNvPr>
          <p:cNvCxnSpPr>
            <a:cxnSpLocks/>
          </p:cNvCxnSpPr>
          <p:nvPr/>
        </p:nvCxnSpPr>
        <p:spPr>
          <a:xfrm flipV="1">
            <a:off x="1027043" y="1729409"/>
            <a:ext cx="4134679" cy="11622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B445E1E-17A7-42E7-4560-3E38CC74E4CB}"/>
              </a:ext>
            </a:extLst>
          </p:cNvPr>
          <p:cNvSpPr/>
          <p:nvPr/>
        </p:nvSpPr>
        <p:spPr>
          <a:xfrm flipH="1">
            <a:off x="5261114" y="1537252"/>
            <a:ext cx="6036364" cy="2555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F07D2358-C242-6DB6-D04D-D84538A9EFA1}"/>
              </a:ext>
            </a:extLst>
          </p:cNvPr>
          <p:cNvSpPr/>
          <p:nvPr/>
        </p:nvSpPr>
        <p:spPr>
          <a:xfrm flipH="1">
            <a:off x="3743739" y="2701731"/>
            <a:ext cx="417444" cy="384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2" name="Connecteur droit avec flèche 11">
            <a:extLst>
              <a:ext uri="{FF2B5EF4-FFF2-40B4-BE49-F238E27FC236}">
                <a16:creationId xmlns:a16="http://schemas.microsoft.com/office/drawing/2014/main" id="{60BC66FA-2427-E0AE-5B95-61F9E02E3637}"/>
              </a:ext>
            </a:extLst>
          </p:cNvPr>
          <p:cNvCxnSpPr>
            <a:cxnSpLocks/>
          </p:cNvCxnSpPr>
          <p:nvPr/>
        </p:nvCxnSpPr>
        <p:spPr>
          <a:xfrm flipV="1">
            <a:off x="2491409" y="2986774"/>
            <a:ext cx="1377858" cy="3547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B4CA69-806F-7859-957C-98DE6EB25D10}"/>
              </a:ext>
            </a:extLst>
          </p:cNvPr>
          <p:cNvSpPr/>
          <p:nvPr/>
        </p:nvSpPr>
        <p:spPr>
          <a:xfrm flipH="1">
            <a:off x="3718193" y="1839218"/>
            <a:ext cx="8255145" cy="35807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0" name="Connecteur droit avec flèche 19">
            <a:extLst>
              <a:ext uri="{FF2B5EF4-FFF2-40B4-BE49-F238E27FC236}">
                <a16:creationId xmlns:a16="http://schemas.microsoft.com/office/drawing/2014/main" id="{F5C9FFFB-09EE-B33A-6A11-19166BD17DCE}"/>
              </a:ext>
            </a:extLst>
          </p:cNvPr>
          <p:cNvCxnSpPr>
            <a:cxnSpLocks/>
          </p:cNvCxnSpPr>
          <p:nvPr/>
        </p:nvCxnSpPr>
        <p:spPr>
          <a:xfrm flipV="1">
            <a:off x="2947887" y="4404725"/>
            <a:ext cx="705134" cy="1328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45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166759" y="1643896"/>
            <a:ext cx="2969703" cy="1877437"/>
          </a:xfrm>
          <a:prstGeom prst="rect">
            <a:avLst/>
          </a:prstGeom>
          <a:noFill/>
        </p:spPr>
        <p:txBody>
          <a:bodyPr wrap="square" rtlCol="0">
            <a:spAutoFit/>
          </a:bodyPr>
          <a:lstStyle/>
          <a:p>
            <a:r>
              <a:rPr lang="fr-FR" sz="2000" dirty="0">
                <a:solidFill>
                  <a:srgbClr val="FF0000"/>
                </a:solidFill>
              </a:rPr>
              <a:t>Après avoir cliqué sur « Locations » dans le menu déroulant :</a:t>
            </a:r>
          </a:p>
          <a:p>
            <a:endParaRPr lang="fr-FR" sz="2000" dirty="0">
              <a:solidFill>
                <a:srgbClr val="FF0000"/>
              </a:solidFill>
            </a:endParaRPr>
          </a:p>
          <a:p>
            <a:r>
              <a:rPr lang="fr-FR" dirty="0"/>
              <a:t>En 2 cliques, nous avons des propositions :</a:t>
            </a:r>
          </a:p>
        </p:txBody>
      </p:sp>
      <p:pic>
        <p:nvPicPr>
          <p:cNvPr id="6" name="Image 5">
            <a:extLst>
              <a:ext uri="{FF2B5EF4-FFF2-40B4-BE49-F238E27FC236}">
                <a16:creationId xmlns:a16="http://schemas.microsoft.com/office/drawing/2014/main" id="{1F0130A2-60CF-EFFA-5735-461E54380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165" y="937292"/>
            <a:ext cx="8387520" cy="5193465"/>
          </a:xfrm>
          <a:prstGeom prst="rect">
            <a:avLst/>
          </a:prstGeom>
        </p:spPr>
      </p:pic>
      <p:cxnSp>
        <p:nvCxnSpPr>
          <p:cNvPr id="7" name="Connecteur droit avec flèche 6">
            <a:extLst>
              <a:ext uri="{FF2B5EF4-FFF2-40B4-BE49-F238E27FC236}">
                <a16:creationId xmlns:a16="http://schemas.microsoft.com/office/drawing/2014/main" id="{3E1B08A8-C896-7C05-917B-29D4F16BE635}"/>
              </a:ext>
            </a:extLst>
          </p:cNvPr>
          <p:cNvCxnSpPr>
            <a:cxnSpLocks/>
          </p:cNvCxnSpPr>
          <p:nvPr/>
        </p:nvCxnSpPr>
        <p:spPr>
          <a:xfrm flipV="1">
            <a:off x="2491409" y="2597426"/>
            <a:ext cx="1108879" cy="1126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86212C5-4F25-70B4-194B-B8D37DD3C7AE}"/>
              </a:ext>
            </a:extLst>
          </p:cNvPr>
          <p:cNvSpPr/>
          <p:nvPr/>
        </p:nvSpPr>
        <p:spPr>
          <a:xfrm>
            <a:off x="3756991" y="1417982"/>
            <a:ext cx="7692887" cy="4837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37193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283834" y="1784073"/>
            <a:ext cx="2969703" cy="2923877"/>
          </a:xfrm>
          <a:prstGeom prst="rect">
            <a:avLst/>
          </a:prstGeom>
          <a:noFill/>
        </p:spPr>
        <p:txBody>
          <a:bodyPr wrap="square" rtlCol="0">
            <a:spAutoFit/>
          </a:bodyPr>
          <a:lstStyle/>
          <a:p>
            <a:r>
              <a:rPr lang="fr-FR" sz="2000" dirty="0">
                <a:solidFill>
                  <a:srgbClr val="FF0000"/>
                </a:solidFill>
              </a:rPr>
              <a:t>Page d’accueil :</a:t>
            </a:r>
          </a:p>
          <a:p>
            <a:endParaRPr lang="fr-FR" sz="2000" dirty="0">
              <a:solidFill>
                <a:srgbClr val="FF0000"/>
              </a:solidFill>
            </a:endParaRPr>
          </a:p>
          <a:p>
            <a:r>
              <a:rPr lang="fr-FR" dirty="0"/>
              <a:t>Des avis sont mis en avant sur la page d’accueil</a:t>
            </a:r>
          </a:p>
          <a:p>
            <a:endParaRPr lang="fr-FR" dirty="0"/>
          </a:p>
          <a:p>
            <a:r>
              <a:rPr lang="fr-FR" dirty="0"/>
              <a:t>Une vidéo est mise à disposition. Elle présente la Baie de Somme et montre les paysages et activités faisables en ce lieu</a:t>
            </a:r>
          </a:p>
        </p:txBody>
      </p:sp>
      <p:pic>
        <p:nvPicPr>
          <p:cNvPr id="3" name="Image 2">
            <a:extLst>
              <a:ext uri="{FF2B5EF4-FFF2-40B4-BE49-F238E27FC236}">
                <a16:creationId xmlns:a16="http://schemas.microsoft.com/office/drawing/2014/main" id="{F666EF24-FC79-E87A-4ABB-62C7976A2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865" y="296583"/>
            <a:ext cx="6693244" cy="5816899"/>
          </a:xfrm>
          <a:prstGeom prst="rect">
            <a:avLst/>
          </a:prstGeom>
        </p:spPr>
      </p:pic>
      <p:sp>
        <p:nvSpPr>
          <p:cNvPr id="8" name="Rectangle 7">
            <a:extLst>
              <a:ext uri="{FF2B5EF4-FFF2-40B4-BE49-F238E27FC236}">
                <a16:creationId xmlns:a16="http://schemas.microsoft.com/office/drawing/2014/main" id="{D8B89218-3CF3-7F50-2F4E-BC17204A65D3}"/>
              </a:ext>
            </a:extLst>
          </p:cNvPr>
          <p:cNvSpPr/>
          <p:nvPr/>
        </p:nvSpPr>
        <p:spPr>
          <a:xfrm flipH="1">
            <a:off x="5197980" y="296583"/>
            <a:ext cx="6026610" cy="22942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a:extLst>
              <a:ext uri="{FF2B5EF4-FFF2-40B4-BE49-F238E27FC236}">
                <a16:creationId xmlns:a16="http://schemas.microsoft.com/office/drawing/2014/main" id="{9E96A2A3-A6BA-8764-D04A-3D970EEA4262}"/>
              </a:ext>
            </a:extLst>
          </p:cNvPr>
          <p:cNvCxnSpPr>
            <a:cxnSpLocks/>
          </p:cNvCxnSpPr>
          <p:nvPr/>
        </p:nvCxnSpPr>
        <p:spPr>
          <a:xfrm flipV="1">
            <a:off x="3395603" y="2027583"/>
            <a:ext cx="1706484" cy="498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DB3AC4-A256-AE91-2688-FDCDED88B55E}"/>
              </a:ext>
            </a:extLst>
          </p:cNvPr>
          <p:cNvSpPr/>
          <p:nvPr/>
        </p:nvSpPr>
        <p:spPr>
          <a:xfrm flipH="1">
            <a:off x="5102085" y="2668722"/>
            <a:ext cx="6122504" cy="3444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4" name="Connecteur droit avec flèche 13">
            <a:extLst>
              <a:ext uri="{FF2B5EF4-FFF2-40B4-BE49-F238E27FC236}">
                <a16:creationId xmlns:a16="http://schemas.microsoft.com/office/drawing/2014/main" id="{00EBBE42-6A5A-7BB0-A433-1221F48E2725}"/>
              </a:ext>
            </a:extLst>
          </p:cNvPr>
          <p:cNvCxnSpPr>
            <a:cxnSpLocks/>
          </p:cNvCxnSpPr>
          <p:nvPr/>
        </p:nvCxnSpPr>
        <p:spPr>
          <a:xfrm flipV="1">
            <a:off x="3176271" y="3531704"/>
            <a:ext cx="1779594" cy="306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957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les 3 Sablières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15" name="Image 14">
            <a:extLst>
              <a:ext uri="{FF2B5EF4-FFF2-40B4-BE49-F238E27FC236}">
                <a16:creationId xmlns:a16="http://schemas.microsoft.com/office/drawing/2014/main" id="{716BFC03-4BC3-EDC0-ED61-FC84E9EB1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410" y="828697"/>
            <a:ext cx="3737625" cy="5821301"/>
          </a:xfrm>
          <a:prstGeom prst="rect">
            <a:avLst/>
          </a:prstGeom>
        </p:spPr>
      </p:pic>
      <p:sp>
        <p:nvSpPr>
          <p:cNvPr id="16" name="Rectangle 15">
            <a:extLst>
              <a:ext uri="{FF2B5EF4-FFF2-40B4-BE49-F238E27FC236}">
                <a16:creationId xmlns:a16="http://schemas.microsoft.com/office/drawing/2014/main" id="{5E4EAA4B-DAB0-BB2E-AFDE-E4150709D7A3}"/>
              </a:ext>
            </a:extLst>
          </p:cNvPr>
          <p:cNvSpPr/>
          <p:nvPr/>
        </p:nvSpPr>
        <p:spPr>
          <a:xfrm>
            <a:off x="7712765" y="1613626"/>
            <a:ext cx="3306418" cy="19644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F441C3D4-4C4C-3450-64DF-6520304FC01E}"/>
              </a:ext>
            </a:extLst>
          </p:cNvPr>
          <p:cNvCxnSpPr>
            <a:cxnSpLocks/>
          </p:cNvCxnSpPr>
          <p:nvPr/>
        </p:nvCxnSpPr>
        <p:spPr>
          <a:xfrm flipV="1">
            <a:off x="2314171" y="2729948"/>
            <a:ext cx="5179933" cy="3444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062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49531" y="2090172"/>
            <a:ext cx="2969703" cy="3785652"/>
          </a:xfrm>
          <a:prstGeom prst="rect">
            <a:avLst/>
          </a:prstGeom>
          <a:noFill/>
        </p:spPr>
        <p:txBody>
          <a:bodyPr wrap="square" rtlCol="0">
            <a:spAutoFit/>
          </a:bodyPr>
          <a:lstStyle/>
          <a:p>
            <a:r>
              <a:rPr lang="fr-FR" sz="2000" dirty="0">
                <a:solidFill>
                  <a:srgbClr val="FF0000"/>
                </a:solidFill>
              </a:rPr>
              <a:t>Page d’accueil du camping Les 3 Sablières:</a:t>
            </a:r>
          </a:p>
          <a:p>
            <a:endParaRPr lang="fr-FR" sz="2000" dirty="0">
              <a:solidFill>
                <a:srgbClr val="FF0000"/>
              </a:solidFill>
            </a:endParaRPr>
          </a:p>
          <a:p>
            <a:r>
              <a:rPr lang="fr-FR" dirty="0"/>
              <a:t>Menu</a:t>
            </a:r>
          </a:p>
          <a:p>
            <a:endParaRPr lang="fr-FR" dirty="0"/>
          </a:p>
          <a:p>
            <a:r>
              <a:rPr lang="fr-FR" dirty="0"/>
              <a:t>Possibilité de spécifier les dates, les participants et le type d’hébergement de la réservation</a:t>
            </a:r>
          </a:p>
          <a:p>
            <a:endParaRPr lang="fr-FR" dirty="0"/>
          </a:p>
          <a:p>
            <a:r>
              <a:rPr lang="fr-FR" dirty="0"/>
              <a:t>Transition et chargement du site (lors de la descente) en fondu</a:t>
            </a:r>
          </a:p>
        </p:txBody>
      </p:sp>
      <p:pic>
        <p:nvPicPr>
          <p:cNvPr id="3" name="Image 2">
            <a:extLst>
              <a:ext uri="{FF2B5EF4-FFF2-40B4-BE49-F238E27FC236}">
                <a16:creationId xmlns:a16="http://schemas.microsoft.com/office/drawing/2014/main" id="{E900EA55-627B-E767-13EB-673FE042E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931" y="1478778"/>
            <a:ext cx="7694538" cy="4374541"/>
          </a:xfrm>
          <a:prstGeom prst="rect">
            <a:avLst/>
          </a:prstGeom>
        </p:spPr>
      </p:pic>
      <p:sp>
        <p:nvSpPr>
          <p:cNvPr id="8" name="Rectangle 7">
            <a:extLst>
              <a:ext uri="{FF2B5EF4-FFF2-40B4-BE49-F238E27FC236}">
                <a16:creationId xmlns:a16="http://schemas.microsoft.com/office/drawing/2014/main" id="{4A7434B6-7689-EF98-3636-69A9DFBDF81C}"/>
              </a:ext>
            </a:extLst>
          </p:cNvPr>
          <p:cNvSpPr/>
          <p:nvPr/>
        </p:nvSpPr>
        <p:spPr>
          <a:xfrm flipH="1">
            <a:off x="6765234" y="1634932"/>
            <a:ext cx="4803913" cy="3547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E06076F4-8FD3-F2ED-6057-00A15775A550}"/>
              </a:ext>
            </a:extLst>
          </p:cNvPr>
          <p:cNvSpPr/>
          <p:nvPr/>
        </p:nvSpPr>
        <p:spPr>
          <a:xfrm flipH="1">
            <a:off x="5519529" y="3333032"/>
            <a:ext cx="4731028" cy="4372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5C6847ED-F9A4-61F0-7A6E-6DCB4BACEE02}"/>
              </a:ext>
            </a:extLst>
          </p:cNvPr>
          <p:cNvCxnSpPr>
            <a:cxnSpLocks/>
          </p:cNvCxnSpPr>
          <p:nvPr/>
        </p:nvCxnSpPr>
        <p:spPr>
          <a:xfrm flipV="1">
            <a:off x="1145453" y="1908313"/>
            <a:ext cx="5460756" cy="13153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5696F035-3E3D-4003-7406-F216727DDA70}"/>
              </a:ext>
            </a:extLst>
          </p:cNvPr>
          <p:cNvCxnSpPr>
            <a:cxnSpLocks/>
          </p:cNvCxnSpPr>
          <p:nvPr/>
        </p:nvCxnSpPr>
        <p:spPr>
          <a:xfrm flipV="1">
            <a:off x="3086896" y="3666048"/>
            <a:ext cx="2306739" cy="3971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874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Champ Neuf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3" name="Image 2">
            <a:extLst>
              <a:ext uri="{FF2B5EF4-FFF2-40B4-BE49-F238E27FC236}">
                <a16:creationId xmlns:a16="http://schemas.microsoft.com/office/drawing/2014/main" id="{C425EE01-5E6F-C425-74C8-BE7F090B2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895" y="1146311"/>
            <a:ext cx="3250790" cy="5227983"/>
          </a:xfrm>
          <a:prstGeom prst="rect">
            <a:avLst/>
          </a:prstGeom>
        </p:spPr>
      </p:pic>
      <p:sp>
        <p:nvSpPr>
          <p:cNvPr id="4" name="Rectangle 3">
            <a:extLst>
              <a:ext uri="{FF2B5EF4-FFF2-40B4-BE49-F238E27FC236}">
                <a16:creationId xmlns:a16="http://schemas.microsoft.com/office/drawing/2014/main" id="{29BB4A95-1261-7AE6-4888-73FADE1DDD42}"/>
              </a:ext>
            </a:extLst>
          </p:cNvPr>
          <p:cNvSpPr/>
          <p:nvPr/>
        </p:nvSpPr>
        <p:spPr>
          <a:xfrm>
            <a:off x="7390686" y="1848852"/>
            <a:ext cx="2800236" cy="17689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avec flèche 4">
            <a:extLst>
              <a:ext uri="{FF2B5EF4-FFF2-40B4-BE49-F238E27FC236}">
                <a16:creationId xmlns:a16="http://schemas.microsoft.com/office/drawing/2014/main" id="{4C3FA548-F730-A004-1514-581DE4A78C9A}"/>
              </a:ext>
            </a:extLst>
          </p:cNvPr>
          <p:cNvCxnSpPr>
            <a:cxnSpLocks/>
          </p:cNvCxnSpPr>
          <p:nvPr/>
        </p:nvCxnSpPr>
        <p:spPr>
          <a:xfrm flipV="1">
            <a:off x="2314171" y="2756452"/>
            <a:ext cx="4815499" cy="3179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4735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49531" y="2090172"/>
            <a:ext cx="2969703" cy="2400657"/>
          </a:xfrm>
          <a:prstGeom prst="rect">
            <a:avLst/>
          </a:prstGeom>
          <a:noFill/>
        </p:spPr>
        <p:txBody>
          <a:bodyPr wrap="square" rtlCol="0">
            <a:spAutoFit/>
          </a:bodyPr>
          <a:lstStyle/>
          <a:p>
            <a:r>
              <a:rPr lang="fr-FR" sz="2000" dirty="0">
                <a:solidFill>
                  <a:srgbClr val="FF0000"/>
                </a:solidFill>
              </a:rPr>
              <a:t>Page d’accueil du camping Le Champ Neuf :</a:t>
            </a:r>
          </a:p>
          <a:p>
            <a:endParaRPr lang="fr-FR" sz="2000" dirty="0">
              <a:solidFill>
                <a:srgbClr val="FF0000"/>
              </a:solidFill>
            </a:endParaRPr>
          </a:p>
          <a:p>
            <a:r>
              <a:rPr lang="fr-FR" dirty="0"/>
              <a:t>Menu</a:t>
            </a:r>
          </a:p>
          <a:p>
            <a:endParaRPr lang="fr-FR" dirty="0"/>
          </a:p>
          <a:p>
            <a:r>
              <a:rPr lang="fr-FR" dirty="0"/>
              <a:t>Bouton pour réserver</a:t>
            </a:r>
          </a:p>
          <a:p>
            <a:endParaRPr lang="fr-FR" dirty="0"/>
          </a:p>
          <a:p>
            <a:r>
              <a:rPr lang="fr-FR" dirty="0"/>
              <a:t>Fonction de rechercher</a:t>
            </a:r>
          </a:p>
        </p:txBody>
      </p:sp>
      <p:pic>
        <p:nvPicPr>
          <p:cNvPr id="6" name="Image 5">
            <a:extLst>
              <a:ext uri="{FF2B5EF4-FFF2-40B4-BE49-F238E27FC236}">
                <a16:creationId xmlns:a16="http://schemas.microsoft.com/office/drawing/2014/main" id="{FB52FD8F-AC4D-20C3-C1CE-20E797BAC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097" y="1657013"/>
            <a:ext cx="8164372" cy="3543974"/>
          </a:xfrm>
          <a:prstGeom prst="rect">
            <a:avLst/>
          </a:prstGeom>
        </p:spPr>
      </p:pic>
      <p:cxnSp>
        <p:nvCxnSpPr>
          <p:cNvPr id="7" name="Connecteur droit avec flèche 6">
            <a:extLst>
              <a:ext uri="{FF2B5EF4-FFF2-40B4-BE49-F238E27FC236}">
                <a16:creationId xmlns:a16="http://schemas.microsoft.com/office/drawing/2014/main" id="{A3018568-1AF8-16B0-42BD-F545F9E783C9}"/>
              </a:ext>
            </a:extLst>
          </p:cNvPr>
          <p:cNvCxnSpPr>
            <a:cxnSpLocks/>
          </p:cNvCxnSpPr>
          <p:nvPr/>
        </p:nvCxnSpPr>
        <p:spPr>
          <a:xfrm flipV="1">
            <a:off x="1177539" y="1948070"/>
            <a:ext cx="2900817" cy="12557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B9D730B-CFF5-A76A-4B3F-7D4E51A32CA2}"/>
              </a:ext>
            </a:extLst>
          </p:cNvPr>
          <p:cNvSpPr/>
          <p:nvPr/>
        </p:nvSpPr>
        <p:spPr>
          <a:xfrm flipH="1">
            <a:off x="3776870" y="1657014"/>
            <a:ext cx="602972" cy="238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EDF9AB4C-8F29-63DE-739A-CA510DA2A707}"/>
              </a:ext>
            </a:extLst>
          </p:cNvPr>
          <p:cNvSpPr/>
          <p:nvPr/>
        </p:nvSpPr>
        <p:spPr>
          <a:xfrm flipH="1">
            <a:off x="10959548" y="1590261"/>
            <a:ext cx="981693" cy="4373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195511AD-5ED7-0940-E1E9-C461740905A9}"/>
              </a:ext>
            </a:extLst>
          </p:cNvPr>
          <p:cNvCxnSpPr>
            <a:cxnSpLocks/>
          </p:cNvCxnSpPr>
          <p:nvPr/>
        </p:nvCxnSpPr>
        <p:spPr>
          <a:xfrm flipV="1">
            <a:off x="2535887" y="1895062"/>
            <a:ext cx="8337522" cy="18454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9A6D73C-BA90-4587-3495-454DC512F140}"/>
              </a:ext>
            </a:extLst>
          </p:cNvPr>
          <p:cNvSpPr/>
          <p:nvPr/>
        </p:nvSpPr>
        <p:spPr>
          <a:xfrm flipH="1">
            <a:off x="4996069" y="4751395"/>
            <a:ext cx="5592417" cy="4495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8" name="Connecteur droit avec flèche 17">
            <a:extLst>
              <a:ext uri="{FF2B5EF4-FFF2-40B4-BE49-F238E27FC236}">
                <a16:creationId xmlns:a16="http://schemas.microsoft.com/office/drawing/2014/main" id="{A94A00FF-9A3A-145F-BA01-52E7DD770A02}"/>
              </a:ext>
            </a:extLst>
          </p:cNvPr>
          <p:cNvCxnSpPr>
            <a:cxnSpLocks/>
          </p:cNvCxnSpPr>
          <p:nvPr/>
        </p:nvCxnSpPr>
        <p:spPr>
          <a:xfrm>
            <a:off x="2627947" y="4314794"/>
            <a:ext cx="2278417" cy="5156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278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49531" y="2090172"/>
            <a:ext cx="2969703" cy="1877437"/>
          </a:xfrm>
          <a:prstGeom prst="rect">
            <a:avLst/>
          </a:prstGeom>
          <a:noFill/>
        </p:spPr>
        <p:txBody>
          <a:bodyPr wrap="square" rtlCol="0">
            <a:spAutoFit/>
          </a:bodyPr>
          <a:lstStyle/>
          <a:p>
            <a:r>
              <a:rPr lang="fr-FR" sz="2000" dirty="0">
                <a:solidFill>
                  <a:srgbClr val="FF0000"/>
                </a:solidFill>
              </a:rPr>
              <a:t>En cliquant sur « Réserver maintenant » sur la page d’accueil :</a:t>
            </a:r>
          </a:p>
          <a:p>
            <a:endParaRPr lang="fr-FR" sz="2000" dirty="0">
              <a:solidFill>
                <a:srgbClr val="FF0000"/>
              </a:solidFill>
            </a:endParaRPr>
          </a:p>
          <a:p>
            <a:r>
              <a:rPr lang="fr-FR" dirty="0"/>
              <a:t>Différents mobil-homes avec la même photo</a:t>
            </a:r>
          </a:p>
        </p:txBody>
      </p:sp>
      <p:pic>
        <p:nvPicPr>
          <p:cNvPr id="5" name="Image 4">
            <a:extLst>
              <a:ext uri="{FF2B5EF4-FFF2-40B4-BE49-F238E27FC236}">
                <a16:creationId xmlns:a16="http://schemas.microsoft.com/office/drawing/2014/main" id="{63FA5504-79A2-3794-BC75-F286A8D30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687" y="583096"/>
            <a:ext cx="5804665" cy="5311241"/>
          </a:xfrm>
          <a:prstGeom prst="rect">
            <a:avLst/>
          </a:prstGeom>
        </p:spPr>
      </p:pic>
      <p:sp>
        <p:nvSpPr>
          <p:cNvPr id="8" name="Rectangle 7">
            <a:extLst>
              <a:ext uri="{FF2B5EF4-FFF2-40B4-BE49-F238E27FC236}">
                <a16:creationId xmlns:a16="http://schemas.microsoft.com/office/drawing/2014/main" id="{98E94C8A-07A1-D594-97A5-4E6DF20DFF57}"/>
              </a:ext>
            </a:extLst>
          </p:cNvPr>
          <p:cNvSpPr/>
          <p:nvPr/>
        </p:nvSpPr>
        <p:spPr>
          <a:xfrm flipH="1">
            <a:off x="5698434" y="602622"/>
            <a:ext cx="2020956" cy="5513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9" name="Connecteur droit avec flèche 8">
            <a:extLst>
              <a:ext uri="{FF2B5EF4-FFF2-40B4-BE49-F238E27FC236}">
                <a16:creationId xmlns:a16="http://schemas.microsoft.com/office/drawing/2014/main" id="{BD89CE37-FE73-BFEF-8E64-822AC73501A8}"/>
              </a:ext>
            </a:extLst>
          </p:cNvPr>
          <p:cNvCxnSpPr>
            <a:cxnSpLocks/>
          </p:cNvCxnSpPr>
          <p:nvPr/>
        </p:nvCxnSpPr>
        <p:spPr>
          <a:xfrm flipV="1">
            <a:off x="3158035" y="3359249"/>
            <a:ext cx="2235600" cy="2847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8162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09E1489-2D47-D15B-F237-C58FCADEFEE9}"/>
              </a:ext>
            </a:extLst>
          </p:cNvPr>
          <p:cNvSpPr txBox="1"/>
          <p:nvPr/>
        </p:nvSpPr>
        <p:spPr>
          <a:xfrm>
            <a:off x="3596320" y="208002"/>
            <a:ext cx="6049617" cy="369332"/>
          </a:xfrm>
          <a:prstGeom prst="rect">
            <a:avLst/>
          </a:prstGeom>
          <a:noFill/>
        </p:spPr>
        <p:txBody>
          <a:bodyPr wrap="square" rtlCol="0">
            <a:spAutoFit/>
          </a:bodyPr>
          <a:lstStyle/>
          <a:p>
            <a:r>
              <a:rPr lang="fr-FR" dirty="0"/>
              <a:t>Recherche sur google « Camping les tilleuls » :</a:t>
            </a:r>
          </a:p>
        </p:txBody>
      </p:sp>
      <p:sp>
        <p:nvSpPr>
          <p:cNvPr id="7" name="ZoneTexte 6">
            <a:extLst>
              <a:ext uri="{FF2B5EF4-FFF2-40B4-BE49-F238E27FC236}">
                <a16:creationId xmlns:a16="http://schemas.microsoft.com/office/drawing/2014/main" id="{D7C34685-A6E9-61DB-71F9-499189F0CFA2}"/>
              </a:ext>
            </a:extLst>
          </p:cNvPr>
          <p:cNvSpPr txBox="1"/>
          <p:nvPr/>
        </p:nvSpPr>
        <p:spPr>
          <a:xfrm>
            <a:off x="318052" y="2887390"/>
            <a:ext cx="2690191" cy="369332"/>
          </a:xfrm>
          <a:prstGeom prst="rect">
            <a:avLst/>
          </a:prstGeom>
          <a:noFill/>
        </p:spPr>
        <p:txBody>
          <a:bodyPr wrap="square" rtlCol="0">
            <a:spAutoFit/>
          </a:bodyPr>
          <a:lstStyle/>
          <a:p>
            <a:r>
              <a:rPr lang="fr-FR" dirty="0"/>
              <a:t>Première position</a:t>
            </a:r>
          </a:p>
        </p:txBody>
      </p:sp>
      <p:pic>
        <p:nvPicPr>
          <p:cNvPr id="8" name="Image 7">
            <a:extLst>
              <a:ext uri="{FF2B5EF4-FFF2-40B4-BE49-F238E27FC236}">
                <a16:creationId xmlns:a16="http://schemas.microsoft.com/office/drawing/2014/main" id="{061A1501-EE07-BC44-F05C-638042B24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196" y="816738"/>
            <a:ext cx="3365186" cy="5671930"/>
          </a:xfrm>
          <a:prstGeom prst="rect">
            <a:avLst/>
          </a:prstGeom>
        </p:spPr>
      </p:pic>
      <p:sp>
        <p:nvSpPr>
          <p:cNvPr id="9" name="Rectangle 8">
            <a:extLst>
              <a:ext uri="{FF2B5EF4-FFF2-40B4-BE49-F238E27FC236}">
                <a16:creationId xmlns:a16="http://schemas.microsoft.com/office/drawing/2014/main" id="{BC71B313-1099-4F76-5627-6351A007A3D2}"/>
              </a:ext>
            </a:extLst>
          </p:cNvPr>
          <p:cNvSpPr/>
          <p:nvPr/>
        </p:nvSpPr>
        <p:spPr>
          <a:xfrm>
            <a:off x="7547112" y="1146416"/>
            <a:ext cx="2584175" cy="8745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F2F65729-4AFA-3963-8660-0361C54C0B17}"/>
              </a:ext>
            </a:extLst>
          </p:cNvPr>
          <p:cNvCxnSpPr>
            <a:cxnSpLocks/>
          </p:cNvCxnSpPr>
          <p:nvPr/>
        </p:nvCxnSpPr>
        <p:spPr>
          <a:xfrm flipV="1">
            <a:off x="2314171" y="1689652"/>
            <a:ext cx="5047412" cy="13847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1967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49531" y="2090172"/>
            <a:ext cx="2969703" cy="2677656"/>
          </a:xfrm>
          <a:prstGeom prst="rect">
            <a:avLst/>
          </a:prstGeom>
          <a:noFill/>
        </p:spPr>
        <p:txBody>
          <a:bodyPr wrap="square" rtlCol="0">
            <a:spAutoFit/>
          </a:bodyPr>
          <a:lstStyle/>
          <a:p>
            <a:r>
              <a:rPr lang="fr-FR" sz="2000" dirty="0">
                <a:solidFill>
                  <a:srgbClr val="FF0000"/>
                </a:solidFill>
              </a:rPr>
              <a:t>Page d’accueil du camping Le Champ Neuf :</a:t>
            </a:r>
          </a:p>
          <a:p>
            <a:endParaRPr lang="fr-FR" sz="2000" dirty="0">
              <a:solidFill>
                <a:srgbClr val="FF0000"/>
              </a:solidFill>
            </a:endParaRPr>
          </a:p>
          <a:p>
            <a:r>
              <a:rPr lang="fr-FR" dirty="0"/>
              <a:t>Menu</a:t>
            </a:r>
          </a:p>
          <a:p>
            <a:endParaRPr lang="fr-FR" dirty="0"/>
          </a:p>
          <a:p>
            <a:r>
              <a:rPr lang="fr-FR" dirty="0"/>
              <a:t>Bouton pour réserver</a:t>
            </a:r>
          </a:p>
          <a:p>
            <a:endParaRPr lang="fr-FR" dirty="0"/>
          </a:p>
          <a:p>
            <a:r>
              <a:rPr lang="fr-FR" dirty="0"/>
              <a:t>Possibilité de voir quelques coins du camping en 360°</a:t>
            </a:r>
          </a:p>
        </p:txBody>
      </p:sp>
      <p:pic>
        <p:nvPicPr>
          <p:cNvPr id="5" name="Image 4">
            <a:extLst>
              <a:ext uri="{FF2B5EF4-FFF2-40B4-BE49-F238E27FC236}">
                <a16:creationId xmlns:a16="http://schemas.microsoft.com/office/drawing/2014/main" id="{C1B518D2-6862-6AB4-9F9A-6E1E0906A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887" y="1533926"/>
            <a:ext cx="8123582" cy="3790148"/>
          </a:xfrm>
          <a:prstGeom prst="rect">
            <a:avLst/>
          </a:prstGeom>
        </p:spPr>
      </p:pic>
      <p:sp>
        <p:nvSpPr>
          <p:cNvPr id="9" name="Rectangle 8">
            <a:extLst>
              <a:ext uri="{FF2B5EF4-FFF2-40B4-BE49-F238E27FC236}">
                <a16:creationId xmlns:a16="http://schemas.microsoft.com/office/drawing/2014/main" id="{9A124892-06C0-580D-73AD-520D7F570F10}"/>
              </a:ext>
            </a:extLst>
          </p:cNvPr>
          <p:cNvSpPr/>
          <p:nvPr/>
        </p:nvSpPr>
        <p:spPr>
          <a:xfrm flipH="1">
            <a:off x="4508499" y="1533926"/>
            <a:ext cx="761999" cy="288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786C5AA6-A35A-7CF2-C54C-ACAA491E05E5}"/>
              </a:ext>
            </a:extLst>
          </p:cNvPr>
          <p:cNvCxnSpPr>
            <a:cxnSpLocks/>
          </p:cNvCxnSpPr>
          <p:nvPr/>
        </p:nvCxnSpPr>
        <p:spPr>
          <a:xfrm flipV="1">
            <a:off x="1073116" y="1962150"/>
            <a:ext cx="3696329" cy="12378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88C4849-1362-DD65-6BA7-4C058A6C1CC8}"/>
              </a:ext>
            </a:extLst>
          </p:cNvPr>
          <p:cNvSpPr/>
          <p:nvPr/>
        </p:nvSpPr>
        <p:spPr>
          <a:xfrm flipH="1">
            <a:off x="9962752" y="1533926"/>
            <a:ext cx="730648" cy="320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9" name="Connecteur droit avec flèche 18">
            <a:extLst>
              <a:ext uri="{FF2B5EF4-FFF2-40B4-BE49-F238E27FC236}">
                <a16:creationId xmlns:a16="http://schemas.microsoft.com/office/drawing/2014/main" id="{4726C3BE-2E69-E310-BF8D-47875EFDA315}"/>
              </a:ext>
            </a:extLst>
          </p:cNvPr>
          <p:cNvCxnSpPr>
            <a:cxnSpLocks/>
          </p:cNvCxnSpPr>
          <p:nvPr/>
        </p:nvCxnSpPr>
        <p:spPr>
          <a:xfrm flipV="1">
            <a:off x="2489166" y="1765300"/>
            <a:ext cx="7315234" cy="19998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F5B943B-48BB-B94C-F04A-4AB2F8479FC8}"/>
              </a:ext>
            </a:extLst>
          </p:cNvPr>
          <p:cNvSpPr/>
          <p:nvPr/>
        </p:nvSpPr>
        <p:spPr>
          <a:xfrm flipH="1">
            <a:off x="10739967" y="1533925"/>
            <a:ext cx="647700" cy="3209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2" name="Connecteur droit avec flèche 21">
            <a:extLst>
              <a:ext uri="{FF2B5EF4-FFF2-40B4-BE49-F238E27FC236}">
                <a16:creationId xmlns:a16="http://schemas.microsoft.com/office/drawing/2014/main" id="{F64A5A6B-1AE4-BBB3-6CD8-BFF667EA8755}"/>
              </a:ext>
            </a:extLst>
          </p:cNvPr>
          <p:cNvCxnSpPr>
            <a:cxnSpLocks/>
          </p:cNvCxnSpPr>
          <p:nvPr/>
        </p:nvCxnSpPr>
        <p:spPr>
          <a:xfrm flipV="1">
            <a:off x="3012842" y="1962150"/>
            <a:ext cx="7801208" cy="25202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9631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C586D00-6F81-EFA5-D553-E9172FFB501B}"/>
              </a:ext>
            </a:extLst>
          </p:cNvPr>
          <p:cNvSpPr txBox="1"/>
          <p:nvPr/>
        </p:nvSpPr>
        <p:spPr>
          <a:xfrm>
            <a:off x="368581" y="2628900"/>
            <a:ext cx="2969703" cy="2031325"/>
          </a:xfrm>
          <a:prstGeom prst="rect">
            <a:avLst/>
          </a:prstGeom>
          <a:noFill/>
        </p:spPr>
        <p:txBody>
          <a:bodyPr wrap="square" rtlCol="0">
            <a:spAutoFit/>
          </a:bodyPr>
          <a:lstStyle/>
          <a:p>
            <a:r>
              <a:rPr lang="fr-FR" dirty="0"/>
              <a:t>Le site est original et propose beaucoup de mouvement lors du passage de la souris sur une image, ou des animations pour avoir des informations sur le camping. Tout cela dynamise la visite du site</a:t>
            </a:r>
          </a:p>
        </p:txBody>
      </p:sp>
      <p:pic>
        <p:nvPicPr>
          <p:cNvPr id="6" name="Image 5">
            <a:extLst>
              <a:ext uri="{FF2B5EF4-FFF2-40B4-BE49-F238E27FC236}">
                <a16:creationId xmlns:a16="http://schemas.microsoft.com/office/drawing/2014/main" id="{0ADFCAC6-0A13-E91B-3528-E79B616D0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672" y="1678262"/>
            <a:ext cx="7901528" cy="3501476"/>
          </a:xfrm>
          <a:prstGeom prst="rect">
            <a:avLst/>
          </a:prstGeom>
        </p:spPr>
      </p:pic>
    </p:spTree>
    <p:extLst>
      <p:ext uri="{BB962C8B-B14F-4D97-AF65-F5344CB8AC3E}">
        <p14:creationId xmlns:p14="http://schemas.microsoft.com/office/powerpoint/2010/main" val="426370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388E57F-0BC9-54A2-4EE8-01F432F2C6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6049" y="1253331"/>
            <a:ext cx="8648388" cy="4351338"/>
          </a:xfrm>
        </p:spPr>
      </p:pic>
      <p:sp>
        <p:nvSpPr>
          <p:cNvPr id="6" name="ZoneTexte 5">
            <a:extLst>
              <a:ext uri="{FF2B5EF4-FFF2-40B4-BE49-F238E27FC236}">
                <a16:creationId xmlns:a16="http://schemas.microsoft.com/office/drawing/2014/main" id="{F09E1489-2D47-D15B-F237-C58FCADEFEE9}"/>
              </a:ext>
            </a:extLst>
          </p:cNvPr>
          <p:cNvSpPr txBox="1"/>
          <p:nvPr/>
        </p:nvSpPr>
        <p:spPr>
          <a:xfrm>
            <a:off x="166759" y="1643896"/>
            <a:ext cx="2969703" cy="3477875"/>
          </a:xfrm>
          <a:prstGeom prst="rect">
            <a:avLst/>
          </a:prstGeom>
          <a:noFill/>
        </p:spPr>
        <p:txBody>
          <a:bodyPr wrap="square" rtlCol="0">
            <a:spAutoFit/>
          </a:bodyPr>
          <a:lstStyle/>
          <a:p>
            <a:r>
              <a:rPr lang="fr-FR" sz="2000" dirty="0">
                <a:solidFill>
                  <a:srgbClr val="FF0000"/>
                </a:solidFill>
              </a:rPr>
              <a:t>Après la recherche :</a:t>
            </a:r>
          </a:p>
          <a:p>
            <a:endParaRPr lang="fr-FR" sz="2000" dirty="0">
              <a:solidFill>
                <a:srgbClr val="FF0000"/>
              </a:solidFill>
            </a:endParaRPr>
          </a:p>
          <a:p>
            <a:r>
              <a:rPr lang="fr-FR" dirty="0"/>
              <a:t>Nous nous retrouvons sur le site « Booking.yellohvillage.com »</a:t>
            </a:r>
          </a:p>
          <a:p>
            <a:endParaRPr lang="fr-FR" dirty="0"/>
          </a:p>
          <a:p>
            <a:r>
              <a:rPr lang="fr-FR" dirty="0"/>
              <a:t>Possibilité de changer les informations après la recherche</a:t>
            </a:r>
          </a:p>
          <a:p>
            <a:endParaRPr lang="fr-FR" dirty="0"/>
          </a:p>
          <a:p>
            <a:r>
              <a:rPr lang="fr-FR" dirty="0"/>
              <a:t>6 cliques pour avoir des propositions de réservation</a:t>
            </a:r>
          </a:p>
        </p:txBody>
      </p:sp>
      <p:cxnSp>
        <p:nvCxnSpPr>
          <p:cNvPr id="7" name="Connecteur droit avec flèche 6">
            <a:extLst>
              <a:ext uri="{FF2B5EF4-FFF2-40B4-BE49-F238E27FC236}">
                <a16:creationId xmlns:a16="http://schemas.microsoft.com/office/drawing/2014/main" id="{C6CE7094-C3B0-259F-3891-808CEE5D335E}"/>
              </a:ext>
            </a:extLst>
          </p:cNvPr>
          <p:cNvCxnSpPr>
            <a:cxnSpLocks/>
          </p:cNvCxnSpPr>
          <p:nvPr/>
        </p:nvCxnSpPr>
        <p:spPr>
          <a:xfrm flipV="1">
            <a:off x="2764075" y="1643896"/>
            <a:ext cx="794134" cy="5234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CE6E0F4-0F39-62B6-F709-8858349B35A3}"/>
              </a:ext>
            </a:extLst>
          </p:cNvPr>
          <p:cNvSpPr/>
          <p:nvPr/>
        </p:nvSpPr>
        <p:spPr>
          <a:xfrm>
            <a:off x="3435652" y="1179443"/>
            <a:ext cx="1109844" cy="3313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BBBC66AB-E0A9-7AD7-B627-29EB4B08D7CD}"/>
              </a:ext>
            </a:extLst>
          </p:cNvPr>
          <p:cNvCxnSpPr>
            <a:cxnSpLocks/>
          </p:cNvCxnSpPr>
          <p:nvPr/>
        </p:nvCxnSpPr>
        <p:spPr>
          <a:xfrm>
            <a:off x="2512284" y="3830530"/>
            <a:ext cx="2033212" cy="2445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1B52CDF-3D60-366C-D7AF-B46238258A1A}"/>
              </a:ext>
            </a:extLst>
          </p:cNvPr>
          <p:cNvSpPr/>
          <p:nvPr/>
        </p:nvSpPr>
        <p:spPr>
          <a:xfrm>
            <a:off x="4727738" y="3263347"/>
            <a:ext cx="1553791" cy="1374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435906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TotalTime>
  <Words>2287</Words>
  <Application>Microsoft Office PowerPoint</Application>
  <PresentationFormat>Grand écran</PresentationFormat>
  <Paragraphs>400</Paragraphs>
  <Slides>88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88</vt:i4>
      </vt:variant>
    </vt:vector>
  </HeadingPairs>
  <TitlesOfParts>
    <vt:vector size="92"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 Leduc</dc:creator>
  <cp:lastModifiedBy>Jean Leduc</cp:lastModifiedBy>
  <cp:revision>437</cp:revision>
  <dcterms:created xsi:type="dcterms:W3CDTF">2023-05-17T08:01:27Z</dcterms:created>
  <dcterms:modified xsi:type="dcterms:W3CDTF">2023-10-17T17:40:54Z</dcterms:modified>
</cp:coreProperties>
</file>